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87" r:id="rId7"/>
    <p:sldId id="283" r:id="rId8"/>
    <p:sldId id="262" r:id="rId9"/>
    <p:sldId id="288" r:id="rId10"/>
    <p:sldId id="282" r:id="rId11"/>
    <p:sldId id="263" r:id="rId12"/>
    <p:sldId id="289" r:id="rId13"/>
    <p:sldId id="284" r:id="rId14"/>
    <p:sldId id="290" r:id="rId1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9" d="100"/>
          <a:sy n="49" d="100"/>
        </p:scale>
        <p:origin x="104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yến Võ" userId="e0de574612cad4ee" providerId="LiveId" clId="{70320049-CB6A-4807-80F8-9F6A269FA3BC}"/>
    <pc:docChg chg="custSel delSld modSld">
      <pc:chgData name="Tuyến Võ" userId="e0de574612cad4ee" providerId="LiveId" clId="{70320049-CB6A-4807-80F8-9F6A269FA3BC}" dt="2024-10-21T14:29:00.325" v="2" actId="47"/>
      <pc:docMkLst>
        <pc:docMk/>
      </pc:docMkLst>
      <pc:sldChg chg="delSp mod">
        <pc:chgData name="Tuyến Võ" userId="e0de574612cad4ee" providerId="LiveId" clId="{70320049-CB6A-4807-80F8-9F6A269FA3BC}" dt="2024-10-21T14:28:49.636" v="0" actId="478"/>
        <pc:sldMkLst>
          <pc:docMk/>
          <pc:sldMk cId="0" sldId="256"/>
        </pc:sldMkLst>
        <pc:spChg chg="del">
          <ac:chgData name="Tuyến Võ" userId="e0de574612cad4ee" providerId="LiveId" clId="{70320049-CB6A-4807-80F8-9F6A269FA3BC}" dt="2024-10-21T14:28:49.636" v="0" actId="478"/>
          <ac:spMkLst>
            <pc:docMk/>
            <pc:sldMk cId="0" sldId="256"/>
            <ac:spMk id="9" creationId="{00000000-0000-0000-0000-000000000000}"/>
          </ac:spMkLst>
        </pc:spChg>
      </pc:sldChg>
      <pc:sldChg chg="del">
        <pc:chgData name="Tuyến Võ" userId="e0de574612cad4ee" providerId="LiveId" clId="{70320049-CB6A-4807-80F8-9F6A269FA3BC}" dt="2024-10-21T14:28:58.867" v="1" actId="47"/>
        <pc:sldMkLst>
          <pc:docMk/>
          <pc:sldMk cId="0" sldId="277"/>
        </pc:sldMkLst>
      </pc:sldChg>
      <pc:sldChg chg="del">
        <pc:chgData name="Tuyến Võ" userId="e0de574612cad4ee" providerId="LiveId" clId="{70320049-CB6A-4807-80F8-9F6A269FA3BC}" dt="2024-10-21T14:29:00.325" v="2" actId="47"/>
        <pc:sldMkLst>
          <pc:docMk/>
          <pc:sldMk cId="0"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EB682-3ED4-41AD-AC82-A88A44DF8265}" type="datetimeFigureOut">
              <a:rPr lang="en-US" smtClean="0"/>
              <a:t>10/21/2024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A2AF7-EC27-4361-8734-F46D3E6C34A7}" type="slidenum">
              <a:rPr lang="en-US" smtClean="0"/>
              <a:t>‹#›</a:t>
            </a:fld>
            <a:endParaRPr lang="en-US"/>
          </a:p>
        </p:txBody>
      </p:sp>
    </p:spTree>
    <p:extLst>
      <p:ext uri="{BB962C8B-B14F-4D97-AF65-F5344CB8AC3E}">
        <p14:creationId xmlns:p14="http://schemas.microsoft.com/office/powerpoint/2010/main" val="2955369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3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sv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sv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6.svg"/><Relationship Id="rId4" Type="http://schemas.openxmlformats.org/officeDocument/2006/relationships/image" Target="../media/image23.sv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578"/>
            <a:ext cx="18517619" cy="10533578"/>
          </a:xfrm>
          <a:prstGeom prst="rect">
            <a:avLst/>
          </a:prstGeom>
        </p:spPr>
      </p:pic>
      <p:sp>
        <p:nvSpPr>
          <p:cNvPr id="3" name="AutoShape 3"/>
          <p:cNvSpPr/>
          <p:nvPr/>
        </p:nvSpPr>
        <p:spPr>
          <a:xfrm>
            <a:off x="1524000" y="541574"/>
            <a:ext cx="15621000" cy="9097726"/>
          </a:xfrm>
          <a:prstGeom prst="rect">
            <a:avLst/>
          </a:prstGeom>
          <a:solidFill>
            <a:srgbClr val="10609D">
              <a:alpha val="63000"/>
            </a:srgbClr>
          </a:solidFill>
        </p:spPr>
        <p:txBody>
          <a:bodyPr/>
          <a:lstStyle/>
          <a:p>
            <a:endParaRPr lang="en-US"/>
          </a:p>
        </p:txBody>
      </p:sp>
      <p:grpSp>
        <p:nvGrpSpPr>
          <p:cNvPr id="4" name="Group 4"/>
          <p:cNvGrpSpPr/>
          <p:nvPr/>
        </p:nvGrpSpPr>
        <p:grpSpPr>
          <a:xfrm>
            <a:off x="3886045" y="1894849"/>
            <a:ext cx="11498205" cy="5247331"/>
            <a:chOff x="0" y="790900"/>
            <a:chExt cx="14260731" cy="6996441"/>
          </a:xfrm>
        </p:grpSpPr>
        <p:grpSp>
          <p:nvGrpSpPr>
            <p:cNvPr id="5" name="Group 5"/>
            <p:cNvGrpSpPr/>
            <p:nvPr/>
          </p:nvGrpSpPr>
          <p:grpSpPr>
            <a:xfrm>
              <a:off x="0" y="2128755"/>
              <a:ext cx="13743508" cy="5658586"/>
              <a:chOff x="0" y="427366"/>
              <a:chExt cx="9280221" cy="3820927"/>
            </a:xfrm>
          </p:grpSpPr>
          <p:sp>
            <p:nvSpPr>
              <p:cNvPr id="6" name="Freeform 6"/>
              <p:cNvSpPr/>
              <p:nvPr/>
            </p:nvSpPr>
            <p:spPr>
              <a:xfrm>
                <a:off x="0" y="427366"/>
                <a:ext cx="9280221" cy="3820927"/>
              </a:xfrm>
              <a:custGeom>
                <a:avLst/>
                <a:gdLst/>
                <a:ahLst/>
                <a:cxnLst/>
                <a:rect l="l" t="t" r="r" b="b"/>
                <a:pathLst>
                  <a:path w="9280221" h="1846132">
                    <a:moveTo>
                      <a:pt x="0" y="0"/>
                    </a:moveTo>
                    <a:lnTo>
                      <a:pt x="0" y="1846132"/>
                    </a:lnTo>
                    <a:lnTo>
                      <a:pt x="9280221" y="1846132"/>
                    </a:lnTo>
                    <a:lnTo>
                      <a:pt x="9280221" y="0"/>
                    </a:lnTo>
                    <a:lnTo>
                      <a:pt x="0" y="0"/>
                    </a:lnTo>
                    <a:close/>
                    <a:moveTo>
                      <a:pt x="9219261" y="1785172"/>
                    </a:moveTo>
                    <a:lnTo>
                      <a:pt x="59690" y="1785172"/>
                    </a:lnTo>
                    <a:lnTo>
                      <a:pt x="59690" y="59690"/>
                    </a:lnTo>
                    <a:lnTo>
                      <a:pt x="9219261" y="59690"/>
                    </a:lnTo>
                    <a:lnTo>
                      <a:pt x="9219261" y="1785172"/>
                    </a:lnTo>
                    <a:close/>
                  </a:path>
                </a:pathLst>
              </a:custGeom>
              <a:solidFill>
                <a:srgbClr val="FFFFFF"/>
              </a:solidFill>
            </p:spPr>
            <p:txBody>
              <a:bodyPr/>
              <a:lstStyle/>
              <a:p>
                <a:endParaRPr lang="en-US"/>
              </a:p>
            </p:txBody>
          </p:sp>
        </p:grpSp>
        <p:sp>
          <p:nvSpPr>
            <p:cNvPr id="7" name="TextBox 7"/>
            <p:cNvSpPr txBox="1"/>
            <p:nvPr/>
          </p:nvSpPr>
          <p:spPr>
            <a:xfrm>
              <a:off x="517223" y="790900"/>
              <a:ext cx="13743508" cy="718145"/>
            </a:xfrm>
            <a:prstGeom prst="rect">
              <a:avLst/>
            </a:prstGeom>
          </p:spPr>
          <p:txBody>
            <a:bodyPr wrap="square" lIns="0" tIns="0" rIns="0" bIns="0" rtlCol="0" anchor="t">
              <a:spAutoFit/>
            </a:bodyPr>
            <a:lstStyle/>
            <a:p>
              <a:pPr>
                <a:lnSpc>
                  <a:spcPts val="4160"/>
                </a:lnSpc>
              </a:pPr>
              <a:r>
                <a:rPr lang="en-US" sz="2800" b="1" spc="320">
                  <a:solidFill>
                    <a:srgbClr val="FFFFFF"/>
                  </a:solidFill>
                  <a:latin typeface="Arial" pitchFamily="34" charset="0"/>
                  <a:cs typeface="Arial" pitchFamily="34" charset="0"/>
                </a:rPr>
                <a:t>HOẠT ĐỘNG TRẢI NGHIỆM, HƯỚNG NGHIỆP 10</a:t>
              </a:r>
            </a:p>
          </p:txBody>
        </p:sp>
        <p:sp>
          <p:nvSpPr>
            <p:cNvPr id="8" name="TextBox 8"/>
            <p:cNvSpPr txBox="1"/>
            <p:nvPr/>
          </p:nvSpPr>
          <p:spPr>
            <a:xfrm>
              <a:off x="352774" y="2684035"/>
              <a:ext cx="13047598" cy="3465223"/>
            </a:xfrm>
            <a:prstGeom prst="rect">
              <a:avLst/>
            </a:prstGeom>
          </p:spPr>
          <p:txBody>
            <a:bodyPr lIns="0" tIns="0" rIns="0" bIns="0" rtlCol="0" anchor="t">
              <a:spAutoFit/>
            </a:bodyPr>
            <a:lstStyle/>
            <a:p>
              <a:pPr algn="ctr">
                <a:lnSpc>
                  <a:spcPct val="150000"/>
                </a:lnSpc>
              </a:pPr>
              <a:r>
                <a:rPr lang="en-US" sz="6000" spc="-100">
                  <a:solidFill>
                    <a:srgbClr val="FFFFFF"/>
                  </a:solidFill>
                  <a:latin typeface="Arial" pitchFamily="34" charset="0"/>
                  <a:cs typeface="Arial" pitchFamily="34" charset="0"/>
                </a:rPr>
                <a:t>CHÀO MỪNG CÁC EM  HỌC SINH THÂN MẾN!</a:t>
              </a:r>
            </a:p>
          </p:txBody>
        </p:sp>
      </p:gr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1066799" y="340967"/>
            <a:ext cx="16230601" cy="4421533"/>
          </a:xfrm>
          <a:prstGeom prst="rect">
            <a:avLst/>
          </a:prstGeom>
          <a:solidFill>
            <a:srgbClr val="10609D"/>
          </a:solidFill>
        </p:spPr>
        <p:txBody>
          <a:bodyPr/>
          <a:lstStyle/>
          <a:p>
            <a:endParaRPr lang="en-US"/>
          </a:p>
        </p:txBody>
      </p:sp>
      <p:grpSp>
        <p:nvGrpSpPr>
          <p:cNvPr id="13" name="Group 12"/>
          <p:cNvGrpSpPr/>
          <p:nvPr/>
        </p:nvGrpSpPr>
        <p:grpSpPr>
          <a:xfrm>
            <a:off x="2514600" y="745627"/>
            <a:ext cx="13424612" cy="3438959"/>
            <a:chOff x="7071588" y="394179"/>
            <a:chExt cx="13424612" cy="3438959"/>
          </a:xfrm>
        </p:grpSpPr>
        <p:grpSp>
          <p:nvGrpSpPr>
            <p:cNvPr id="11" name="Group 10"/>
            <p:cNvGrpSpPr/>
            <p:nvPr/>
          </p:nvGrpSpPr>
          <p:grpSpPr>
            <a:xfrm>
              <a:off x="10448450" y="394179"/>
              <a:ext cx="6163776" cy="1440783"/>
              <a:chOff x="11138751" y="340657"/>
              <a:chExt cx="6163776" cy="1440783"/>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138751" y="340657"/>
                <a:ext cx="6163776" cy="1440783"/>
              </a:xfrm>
              <a:prstGeom prst="rect">
                <a:avLst/>
              </a:prstGeom>
            </p:spPr>
          </p:pic>
          <p:sp>
            <p:nvSpPr>
              <p:cNvPr id="10" name="TextBox 9"/>
              <p:cNvSpPr txBox="1"/>
              <p:nvPr/>
            </p:nvSpPr>
            <p:spPr>
              <a:xfrm>
                <a:off x="12377383" y="676327"/>
                <a:ext cx="4104009" cy="769441"/>
              </a:xfrm>
              <a:prstGeom prst="rect">
                <a:avLst/>
              </a:prstGeom>
              <a:noFill/>
            </p:spPr>
            <p:txBody>
              <a:bodyPr wrap="none" rtlCol="0">
                <a:spAutoFit/>
              </a:bodyPr>
              <a:lstStyle/>
              <a:p>
                <a:r>
                  <a:rPr lang="en-US" sz="4400" b="1">
                    <a:latin typeface="Arial" pitchFamily="34" charset="0"/>
                    <a:cs typeface="Arial" pitchFamily="34" charset="0"/>
                  </a:rPr>
                  <a:t>HOẠT ĐỘNG 4</a:t>
                </a:r>
              </a:p>
            </p:txBody>
          </p:sp>
        </p:grpSp>
        <p:sp>
          <p:nvSpPr>
            <p:cNvPr id="12" name="Rectangle 11"/>
            <p:cNvSpPr/>
            <p:nvPr/>
          </p:nvSpPr>
          <p:spPr>
            <a:xfrm>
              <a:off x="7071588" y="1834962"/>
              <a:ext cx="13424612" cy="1998176"/>
            </a:xfrm>
            <a:prstGeom prst="rect">
              <a:avLst/>
            </a:prstGeom>
          </p:spPr>
          <p:txBody>
            <a:bodyPr wrap="square">
              <a:spAutoFit/>
            </a:bodyPr>
            <a:lstStyle/>
            <a:p>
              <a:pPr algn="ctr">
                <a:lnSpc>
                  <a:spcPct val="150000"/>
                </a:lnSpc>
              </a:pPr>
              <a:r>
                <a:rPr lang="vi-VN" sz="4400" b="1">
                  <a:solidFill>
                    <a:schemeClr val="bg1"/>
                  </a:solidFill>
                  <a:latin typeface="Arial" pitchFamily="34" charset="0"/>
                  <a:cs typeface="Arial" pitchFamily="34" charset="0"/>
                </a:rPr>
                <a:t> Trao đổi về những điều kiện đảm bảo an toàn và sức khỏe nghề nghiệp </a:t>
              </a:r>
              <a:endParaRPr lang="en-US" sz="4400">
                <a:solidFill>
                  <a:schemeClr val="bg1"/>
                </a:solidFill>
                <a:latin typeface="Arial" pitchFamily="34" charset="0"/>
                <a:cs typeface="Arial" pitchFamily="34" charset="0"/>
              </a:endParaRPr>
            </a:p>
          </p:txBody>
        </p:sp>
      </p:grpSp>
      <p:grpSp>
        <p:nvGrpSpPr>
          <p:cNvPr id="6" name="Group 5"/>
          <p:cNvGrpSpPr/>
          <p:nvPr/>
        </p:nvGrpSpPr>
        <p:grpSpPr>
          <a:xfrm>
            <a:off x="1066801" y="5219699"/>
            <a:ext cx="8160108" cy="4191001"/>
            <a:chOff x="1066801" y="5219699"/>
            <a:chExt cx="8160108" cy="4191001"/>
          </a:xfrm>
        </p:grpSpPr>
        <p:grpSp>
          <p:nvGrpSpPr>
            <p:cNvPr id="14" name="Group 9"/>
            <p:cNvGrpSpPr/>
            <p:nvPr/>
          </p:nvGrpSpPr>
          <p:grpSpPr>
            <a:xfrm rot="-5400000">
              <a:off x="3241855" y="3425646"/>
              <a:ext cx="3810000" cy="8160108"/>
              <a:chOff x="0" y="0"/>
              <a:chExt cx="4344889" cy="6827247"/>
            </a:xfrm>
          </p:grpSpPr>
          <p:sp>
            <p:nvSpPr>
              <p:cNvPr id="16" name="Freeform 10"/>
              <p:cNvSpPr/>
              <p:nvPr/>
            </p:nvSpPr>
            <p:spPr>
              <a:xfrm>
                <a:off x="0" y="0"/>
                <a:ext cx="4344889" cy="6827247"/>
              </a:xfrm>
              <a:custGeom>
                <a:avLst/>
                <a:gdLst/>
                <a:ahLst/>
                <a:cxnLst/>
                <a:rect l="l" t="t" r="r" b="b"/>
                <a:pathLst>
                  <a:path w="4344889" h="6827247">
                    <a:moveTo>
                      <a:pt x="0" y="0"/>
                    </a:moveTo>
                    <a:lnTo>
                      <a:pt x="0" y="6827247"/>
                    </a:lnTo>
                    <a:lnTo>
                      <a:pt x="4344889" y="6827247"/>
                    </a:lnTo>
                    <a:lnTo>
                      <a:pt x="4344889" y="0"/>
                    </a:lnTo>
                    <a:lnTo>
                      <a:pt x="0" y="0"/>
                    </a:lnTo>
                    <a:close/>
                    <a:moveTo>
                      <a:pt x="4283929" y="6766287"/>
                    </a:moveTo>
                    <a:lnTo>
                      <a:pt x="59690" y="6766287"/>
                    </a:lnTo>
                    <a:lnTo>
                      <a:pt x="59690" y="59690"/>
                    </a:lnTo>
                    <a:lnTo>
                      <a:pt x="4283929" y="59690"/>
                    </a:lnTo>
                    <a:lnTo>
                      <a:pt x="4283929" y="6766287"/>
                    </a:lnTo>
                    <a:close/>
                  </a:path>
                </a:pathLst>
              </a:custGeom>
              <a:solidFill>
                <a:srgbClr val="FFFFFF">
                  <a:alpha val="9804"/>
                </a:srgbClr>
              </a:solidFill>
              <a:ln>
                <a:solidFill>
                  <a:schemeClr val="accent5">
                    <a:lumMod val="50000"/>
                  </a:schemeClr>
                </a:solidFill>
              </a:ln>
            </p:spPr>
            <p:txBody>
              <a:bodyPr/>
              <a:lstStyle/>
              <a:p>
                <a:endParaRPr lang="en-US"/>
              </a:p>
            </p:txBody>
          </p:sp>
        </p:grpSp>
        <p:sp>
          <p:nvSpPr>
            <p:cNvPr id="3" name="Rectangle 2"/>
            <p:cNvSpPr/>
            <p:nvPr/>
          </p:nvSpPr>
          <p:spPr>
            <a:xfrm>
              <a:off x="1319461" y="5848867"/>
              <a:ext cx="7653889" cy="3416320"/>
            </a:xfrm>
            <a:prstGeom prst="rect">
              <a:avLst/>
            </a:prstGeom>
          </p:spPr>
          <p:txBody>
            <a:bodyPr wrap="square">
              <a:spAutoFit/>
            </a:bodyPr>
            <a:lstStyle/>
            <a:p>
              <a:pPr lvl="0" algn="just">
                <a:lnSpc>
                  <a:spcPct val="150000"/>
                </a:lnSpc>
              </a:pPr>
              <a:r>
                <a:rPr lang="en-US" sz="3600">
                  <a:latin typeface="Arial" pitchFamily="34" charset="0"/>
                  <a:cs typeface="Arial" pitchFamily="34" charset="0"/>
                </a:rPr>
                <a:t>Thảo luận về những yêu cầu đảm bảo an toàn và sức khỏe nghề nghiệp trong hoạt động sản xuất, kinh doanh, dịch vụ ở địa phương.</a:t>
              </a:r>
            </a:p>
          </p:txBody>
        </p:sp>
        <p:sp>
          <p:nvSpPr>
            <p:cNvPr id="4" name="Rectangle 3"/>
            <p:cNvSpPr/>
            <p:nvPr/>
          </p:nvSpPr>
          <p:spPr>
            <a:xfrm>
              <a:off x="3565799" y="5219699"/>
              <a:ext cx="3161211" cy="762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Nhiệm vụ 1</a:t>
              </a:r>
            </a:p>
          </p:txBody>
        </p:sp>
      </p:grpSp>
      <p:grpSp>
        <p:nvGrpSpPr>
          <p:cNvPr id="17" name="Group 16"/>
          <p:cNvGrpSpPr/>
          <p:nvPr/>
        </p:nvGrpSpPr>
        <p:grpSpPr>
          <a:xfrm>
            <a:off x="9677400" y="5219699"/>
            <a:ext cx="7086600" cy="4191001"/>
            <a:chOff x="1574801" y="5219699"/>
            <a:chExt cx="7086600" cy="4191001"/>
          </a:xfrm>
        </p:grpSpPr>
        <p:grpSp>
          <p:nvGrpSpPr>
            <p:cNvPr id="18" name="Group 9"/>
            <p:cNvGrpSpPr/>
            <p:nvPr/>
          </p:nvGrpSpPr>
          <p:grpSpPr>
            <a:xfrm rot="-5400000">
              <a:off x="3213101" y="3962400"/>
              <a:ext cx="3810000" cy="7086600"/>
              <a:chOff x="0" y="425024"/>
              <a:chExt cx="4344889" cy="5929084"/>
            </a:xfrm>
          </p:grpSpPr>
          <p:sp>
            <p:nvSpPr>
              <p:cNvPr id="21" name="Freeform 10"/>
              <p:cNvSpPr/>
              <p:nvPr/>
            </p:nvSpPr>
            <p:spPr>
              <a:xfrm>
                <a:off x="0" y="425024"/>
                <a:ext cx="4344889" cy="5929084"/>
              </a:xfrm>
              <a:custGeom>
                <a:avLst/>
                <a:gdLst/>
                <a:ahLst/>
                <a:cxnLst/>
                <a:rect l="l" t="t" r="r" b="b"/>
                <a:pathLst>
                  <a:path w="4344889" h="6827247">
                    <a:moveTo>
                      <a:pt x="0" y="0"/>
                    </a:moveTo>
                    <a:lnTo>
                      <a:pt x="0" y="6827247"/>
                    </a:lnTo>
                    <a:lnTo>
                      <a:pt x="4344889" y="6827247"/>
                    </a:lnTo>
                    <a:lnTo>
                      <a:pt x="4344889" y="0"/>
                    </a:lnTo>
                    <a:lnTo>
                      <a:pt x="0" y="0"/>
                    </a:lnTo>
                    <a:close/>
                    <a:moveTo>
                      <a:pt x="4283929" y="6766287"/>
                    </a:moveTo>
                    <a:lnTo>
                      <a:pt x="59690" y="6766287"/>
                    </a:lnTo>
                    <a:lnTo>
                      <a:pt x="59690" y="59690"/>
                    </a:lnTo>
                    <a:lnTo>
                      <a:pt x="4283929" y="59690"/>
                    </a:lnTo>
                    <a:lnTo>
                      <a:pt x="4283929" y="6766287"/>
                    </a:lnTo>
                    <a:close/>
                  </a:path>
                </a:pathLst>
              </a:custGeom>
              <a:solidFill>
                <a:srgbClr val="FFFFFF">
                  <a:alpha val="9804"/>
                </a:srgbClr>
              </a:solidFill>
              <a:ln>
                <a:solidFill>
                  <a:schemeClr val="accent5">
                    <a:lumMod val="50000"/>
                  </a:schemeClr>
                </a:solidFill>
              </a:ln>
            </p:spPr>
            <p:txBody>
              <a:bodyPr/>
              <a:lstStyle/>
              <a:p>
                <a:endParaRPr lang="en-US"/>
              </a:p>
            </p:txBody>
          </p:sp>
        </p:grpSp>
        <p:sp>
          <p:nvSpPr>
            <p:cNvPr id="19" name="Rectangle 18"/>
            <p:cNvSpPr/>
            <p:nvPr/>
          </p:nvSpPr>
          <p:spPr>
            <a:xfrm>
              <a:off x="1894534" y="5931406"/>
              <a:ext cx="6503740" cy="3416320"/>
            </a:xfrm>
            <a:prstGeom prst="rect">
              <a:avLst/>
            </a:prstGeom>
          </p:spPr>
          <p:txBody>
            <a:bodyPr wrap="square">
              <a:spAutoFit/>
            </a:bodyPr>
            <a:lstStyle/>
            <a:p>
              <a:pPr lvl="0" algn="just">
                <a:lnSpc>
                  <a:spcPct val="150000"/>
                </a:lnSpc>
              </a:pPr>
              <a:r>
                <a:rPr lang="vi-VN" sz="3600">
                  <a:latin typeface="Arial" pitchFamily="34" charset="0"/>
                  <a:cs typeface="Arial" pitchFamily="34" charset="0"/>
                </a:rPr>
                <a:t>Trao đổi với người thân về việc thực hiện an toàn và đảm bảo sức khỏe trong lĩnh vực nghề nghiệp.</a:t>
              </a:r>
              <a:endParaRPr lang="en-US" sz="3600">
                <a:latin typeface="Arial" pitchFamily="34" charset="0"/>
                <a:cs typeface="Arial" pitchFamily="34" charset="0"/>
              </a:endParaRPr>
            </a:p>
          </p:txBody>
        </p:sp>
        <p:sp>
          <p:nvSpPr>
            <p:cNvPr id="20" name="Rectangle 19"/>
            <p:cNvSpPr/>
            <p:nvPr/>
          </p:nvSpPr>
          <p:spPr>
            <a:xfrm>
              <a:off x="3565799" y="5219699"/>
              <a:ext cx="3161211" cy="762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Nhiệm vụ 2</a:t>
              </a:r>
            </a:p>
          </p:txBody>
        </p:sp>
      </p:grpSp>
    </p:spTree>
    <p:extLst>
      <p:ext uri="{BB962C8B-B14F-4D97-AF65-F5344CB8AC3E}">
        <p14:creationId xmlns:p14="http://schemas.microsoft.com/office/powerpoint/2010/main" val="11489513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0609D"/>
        </a:solidFill>
        <a:effectLst/>
      </p:bgPr>
    </p:bg>
    <p:spTree>
      <p:nvGrpSpPr>
        <p:cNvPr id="1" name=""/>
        <p:cNvGrpSpPr/>
        <p:nvPr/>
      </p:nvGrpSpPr>
      <p:grpSpPr>
        <a:xfrm>
          <a:off x="0" y="0"/>
          <a:ext cx="0" cy="0"/>
          <a:chOff x="0" y="0"/>
          <a:chExt cx="0" cy="0"/>
        </a:xfrm>
      </p:grpSpPr>
      <p:grpSp>
        <p:nvGrpSpPr>
          <p:cNvPr id="6" name="Group 5"/>
          <p:cNvGrpSpPr/>
          <p:nvPr/>
        </p:nvGrpSpPr>
        <p:grpSpPr>
          <a:xfrm>
            <a:off x="988067" y="332476"/>
            <a:ext cx="16231493" cy="1873382"/>
            <a:chOff x="2185558" y="449364"/>
            <a:chExt cx="4977243" cy="1873382"/>
          </a:xfrm>
        </p:grpSpPr>
        <p:sp>
          <p:nvSpPr>
            <p:cNvPr id="2" name="AutoShape 2"/>
            <p:cNvSpPr/>
            <p:nvPr/>
          </p:nvSpPr>
          <p:spPr>
            <a:xfrm>
              <a:off x="2185558" y="449364"/>
              <a:ext cx="4977243" cy="1873382"/>
            </a:xfrm>
            <a:prstGeom prst="rect">
              <a:avLst/>
            </a:prstGeom>
            <a:solidFill>
              <a:srgbClr val="FFFFFF"/>
            </a:solidFill>
          </p:spPr>
          <p:txBody>
            <a:bodyPr/>
            <a:lstStyle/>
            <a:p>
              <a:endParaRPr lang="en-US"/>
            </a:p>
          </p:txBody>
        </p:sp>
        <p:sp>
          <p:nvSpPr>
            <p:cNvPr id="3" name="TextBox 3"/>
            <p:cNvSpPr txBox="1"/>
            <p:nvPr/>
          </p:nvSpPr>
          <p:spPr>
            <a:xfrm>
              <a:off x="2243310" y="468282"/>
              <a:ext cx="4826761" cy="1661993"/>
            </a:xfrm>
            <a:prstGeom prst="rect">
              <a:avLst/>
            </a:prstGeom>
          </p:spPr>
          <p:txBody>
            <a:bodyPr wrap="square" lIns="0" tIns="0" rIns="0" bIns="0" rtlCol="0" anchor="t">
              <a:spAutoFit/>
            </a:bodyPr>
            <a:lstStyle/>
            <a:p>
              <a:pPr algn="ctr">
                <a:lnSpc>
                  <a:spcPct val="150000"/>
                </a:lnSpc>
              </a:pPr>
              <a:r>
                <a:rPr lang="en-US" sz="3600" b="1" i="1" u="sng" spc="-65">
                  <a:solidFill>
                    <a:srgbClr val="10609D"/>
                  </a:solidFill>
                  <a:latin typeface="Arial" pitchFamily="34" charset="0"/>
                  <a:cs typeface="Arial" pitchFamily="34" charset="0"/>
                </a:rPr>
                <a:t>NV1</a:t>
              </a:r>
              <a:r>
                <a:rPr lang="en-US" sz="3600" b="1" i="1" spc="-65">
                  <a:solidFill>
                    <a:srgbClr val="10609D"/>
                  </a:solidFill>
                  <a:latin typeface="Arial" pitchFamily="34" charset="0"/>
                  <a:cs typeface="Arial" pitchFamily="34" charset="0"/>
                </a:rPr>
                <a:t>. N</a:t>
              </a:r>
              <a:r>
                <a:rPr lang="vi-VN" sz="3600" b="1" i="1" spc="-65">
                  <a:solidFill>
                    <a:srgbClr val="10609D"/>
                  </a:solidFill>
                  <a:latin typeface="Arial" pitchFamily="34" charset="0"/>
                  <a:cs typeface="Arial" pitchFamily="34" charset="0"/>
                </a:rPr>
                <a:t>hững yêu cầu đảm bảo an toàn và sức khỏe nghề nghiệp trong hoạt động sản xuất, kinh doanh, dịch vụ ở địa phương</a:t>
              </a:r>
              <a:endParaRPr lang="en-US" sz="3600" b="1" i="1" spc="-65">
                <a:solidFill>
                  <a:srgbClr val="10609D"/>
                </a:solidFill>
                <a:latin typeface="Arial" pitchFamily="34" charset="0"/>
                <a:cs typeface="Arial" pitchFamily="34" charset="0"/>
              </a:endParaRPr>
            </a:p>
          </p:txBody>
        </p:sp>
      </p:grpSp>
      <p:grpSp>
        <p:nvGrpSpPr>
          <p:cNvPr id="7" name="Group 6"/>
          <p:cNvGrpSpPr/>
          <p:nvPr/>
        </p:nvGrpSpPr>
        <p:grpSpPr>
          <a:xfrm>
            <a:off x="628017" y="2420724"/>
            <a:ext cx="16840203" cy="1692871"/>
            <a:chOff x="533401" y="2570867"/>
            <a:chExt cx="16840203" cy="1692871"/>
          </a:xfrm>
        </p:grpSpPr>
        <p:grpSp>
          <p:nvGrpSpPr>
            <p:cNvPr id="9" name="Group 9"/>
            <p:cNvGrpSpPr/>
            <p:nvPr/>
          </p:nvGrpSpPr>
          <p:grpSpPr>
            <a:xfrm rot="-5400000">
              <a:off x="8128701" y="-4981166"/>
              <a:ext cx="1649604" cy="16840203"/>
              <a:chOff x="648459" y="0"/>
              <a:chExt cx="3696431" cy="6827247"/>
            </a:xfrm>
          </p:grpSpPr>
          <p:sp>
            <p:nvSpPr>
              <p:cNvPr id="10" name="Freeform 10"/>
              <p:cNvSpPr/>
              <p:nvPr/>
            </p:nvSpPr>
            <p:spPr>
              <a:xfrm>
                <a:off x="648459" y="0"/>
                <a:ext cx="3696431" cy="6827247"/>
              </a:xfrm>
              <a:custGeom>
                <a:avLst/>
                <a:gdLst/>
                <a:ahLst/>
                <a:cxnLst/>
                <a:rect l="l" t="t" r="r" b="b"/>
                <a:pathLst>
                  <a:path w="4344889" h="6827247">
                    <a:moveTo>
                      <a:pt x="0" y="0"/>
                    </a:moveTo>
                    <a:lnTo>
                      <a:pt x="0" y="6827247"/>
                    </a:lnTo>
                    <a:lnTo>
                      <a:pt x="4344889" y="6827247"/>
                    </a:lnTo>
                    <a:lnTo>
                      <a:pt x="4344889" y="0"/>
                    </a:lnTo>
                    <a:lnTo>
                      <a:pt x="0" y="0"/>
                    </a:lnTo>
                    <a:close/>
                    <a:moveTo>
                      <a:pt x="4283929" y="6766287"/>
                    </a:moveTo>
                    <a:lnTo>
                      <a:pt x="59690" y="6766287"/>
                    </a:lnTo>
                    <a:lnTo>
                      <a:pt x="59690" y="59690"/>
                    </a:lnTo>
                    <a:lnTo>
                      <a:pt x="4283929" y="59690"/>
                    </a:lnTo>
                    <a:lnTo>
                      <a:pt x="4283929" y="6766287"/>
                    </a:lnTo>
                    <a:close/>
                  </a:path>
                </a:pathLst>
              </a:custGeom>
              <a:solidFill>
                <a:srgbClr val="FFFFFF">
                  <a:alpha val="9804"/>
                </a:srgbClr>
              </a:solidFill>
              <a:ln>
                <a:solidFill>
                  <a:schemeClr val="bg1"/>
                </a:solidFill>
              </a:ln>
            </p:spPr>
            <p:txBody>
              <a:bodyPr/>
              <a:lstStyle/>
              <a:p>
                <a:endParaRPr lang="en-US"/>
              </a:p>
            </p:txBody>
          </p:sp>
        </p:grpSp>
        <p:sp>
          <p:nvSpPr>
            <p:cNvPr id="15" name="Rectangle 14"/>
            <p:cNvSpPr/>
            <p:nvPr/>
          </p:nvSpPr>
          <p:spPr>
            <a:xfrm>
              <a:off x="987620" y="2570867"/>
              <a:ext cx="16043155" cy="1651671"/>
            </a:xfrm>
            <a:prstGeom prst="rect">
              <a:avLst/>
            </a:prstGeom>
          </p:spPr>
          <p:txBody>
            <a:bodyPr wrap="square">
              <a:spAutoFit/>
            </a:bodyPr>
            <a:lstStyle/>
            <a:p>
              <a:pPr>
                <a:lnSpc>
                  <a:spcPct val="150000"/>
                </a:lnSpc>
              </a:pPr>
              <a:r>
                <a:rPr lang="en-US" sz="3600">
                  <a:solidFill>
                    <a:schemeClr val="bg1"/>
                  </a:solidFill>
                  <a:latin typeface="Arial" pitchFamily="34" charset="0"/>
                  <a:cs typeface="Arial" pitchFamily="34" charset="0"/>
                </a:rPr>
                <a:t>Một số </a:t>
              </a:r>
              <a:r>
                <a:rPr lang="vi-VN" sz="3600">
                  <a:solidFill>
                    <a:schemeClr val="bg1"/>
                  </a:solidFill>
                  <a:latin typeface="Arial" pitchFamily="34" charset="0"/>
                  <a:cs typeface="Arial" pitchFamily="34" charset="0"/>
                </a:rPr>
                <a:t>hình ảnh hoạt động nghề vi phạm</a:t>
              </a:r>
              <a:r>
                <a:rPr lang="en-US" sz="3600">
                  <a:solidFill>
                    <a:schemeClr val="bg1"/>
                  </a:solidFill>
                  <a:latin typeface="Arial" pitchFamily="34" charset="0"/>
                  <a:cs typeface="Arial" pitchFamily="34" charset="0"/>
                </a:rPr>
                <a:t> hoặc chưa đảm bảo an toàn trong hoạt động sản xuất, kinh doanh, dịch vụ ở địa phương:</a:t>
              </a:r>
              <a:r>
                <a:rPr lang="vi-VN" sz="3600">
                  <a:solidFill>
                    <a:schemeClr val="bg1"/>
                  </a:solidFill>
                  <a:latin typeface="Arial" pitchFamily="34" charset="0"/>
                  <a:cs typeface="Arial" pitchFamily="34" charset="0"/>
                </a:rPr>
                <a:t> </a:t>
              </a:r>
              <a:endParaRPr lang="en-US" sz="3600">
                <a:solidFill>
                  <a:schemeClr val="bg1"/>
                </a:solidFill>
                <a:latin typeface="Arial" pitchFamily="34" charset="0"/>
                <a:cs typeface="Arial" pitchFamily="34" charset="0"/>
              </a:endParaRPr>
            </a:p>
          </p:txBody>
        </p:sp>
      </p:grpSp>
      <p:pic>
        <p:nvPicPr>
          <p:cNvPr id="19" name="image2.png" descr="A picture containing indoor&#10;&#10;Description automatically generated"/>
          <p:cNvPicPr/>
          <p:nvPr/>
        </p:nvPicPr>
        <p:blipFill>
          <a:blip r:embed="rId2"/>
          <a:srcRect/>
          <a:stretch>
            <a:fillRect/>
          </a:stretch>
        </p:blipFill>
        <p:spPr>
          <a:xfrm>
            <a:off x="0" y="4610100"/>
            <a:ext cx="6096000" cy="5638800"/>
          </a:xfrm>
          <a:prstGeom prst="rect">
            <a:avLst/>
          </a:prstGeom>
          <a:ln/>
        </p:spPr>
      </p:pic>
      <p:pic>
        <p:nvPicPr>
          <p:cNvPr id="20" name="image5.png" descr="A picture containing text, cluttered&#10;&#10;Description automatically generated"/>
          <p:cNvPicPr/>
          <p:nvPr/>
        </p:nvPicPr>
        <p:blipFill>
          <a:blip r:embed="rId3"/>
          <a:srcRect/>
          <a:stretch>
            <a:fillRect/>
          </a:stretch>
        </p:blipFill>
        <p:spPr>
          <a:xfrm>
            <a:off x="6132013" y="4610100"/>
            <a:ext cx="5943600" cy="5676900"/>
          </a:xfrm>
          <a:prstGeom prst="rect">
            <a:avLst/>
          </a:prstGeom>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3307" y="4610100"/>
            <a:ext cx="600469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par>
                                <p:cTn id="18" presetID="22" presetClass="entr" presetSubtype="4"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22" presetClass="entr" presetSubtype="4" fill="hold" nodeType="with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wipe(down)">
                                      <p:cBhvr>
                                        <p:cTn id="2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7" name="Group 6"/>
          <p:cNvGrpSpPr/>
          <p:nvPr/>
        </p:nvGrpSpPr>
        <p:grpSpPr>
          <a:xfrm>
            <a:off x="576707" y="68342"/>
            <a:ext cx="17621636" cy="1754326"/>
            <a:chOff x="533401" y="2570867"/>
            <a:chExt cx="17174157" cy="1754326"/>
          </a:xfrm>
        </p:grpSpPr>
        <p:grpSp>
          <p:nvGrpSpPr>
            <p:cNvPr id="9" name="Group 9"/>
            <p:cNvGrpSpPr/>
            <p:nvPr/>
          </p:nvGrpSpPr>
          <p:grpSpPr>
            <a:xfrm rot="-5400000">
              <a:off x="8128701" y="-4981166"/>
              <a:ext cx="1649604" cy="16840203"/>
              <a:chOff x="648459" y="0"/>
              <a:chExt cx="3696431" cy="6827247"/>
            </a:xfrm>
          </p:grpSpPr>
          <p:sp>
            <p:nvSpPr>
              <p:cNvPr id="10" name="Freeform 10"/>
              <p:cNvSpPr/>
              <p:nvPr/>
            </p:nvSpPr>
            <p:spPr>
              <a:xfrm>
                <a:off x="648459" y="0"/>
                <a:ext cx="3696431" cy="6827247"/>
              </a:xfrm>
              <a:custGeom>
                <a:avLst/>
                <a:gdLst/>
                <a:ahLst/>
                <a:cxnLst/>
                <a:rect l="l" t="t" r="r" b="b"/>
                <a:pathLst>
                  <a:path w="4344889" h="6827247">
                    <a:moveTo>
                      <a:pt x="0" y="0"/>
                    </a:moveTo>
                    <a:lnTo>
                      <a:pt x="0" y="6827247"/>
                    </a:lnTo>
                    <a:lnTo>
                      <a:pt x="4344889" y="6827247"/>
                    </a:lnTo>
                    <a:lnTo>
                      <a:pt x="4344889" y="0"/>
                    </a:lnTo>
                    <a:lnTo>
                      <a:pt x="0" y="0"/>
                    </a:lnTo>
                    <a:close/>
                    <a:moveTo>
                      <a:pt x="4283929" y="6766287"/>
                    </a:moveTo>
                    <a:lnTo>
                      <a:pt x="59690" y="6766287"/>
                    </a:lnTo>
                    <a:lnTo>
                      <a:pt x="59690" y="59690"/>
                    </a:lnTo>
                    <a:lnTo>
                      <a:pt x="4283929" y="59690"/>
                    </a:lnTo>
                    <a:lnTo>
                      <a:pt x="4283929" y="6766287"/>
                    </a:lnTo>
                    <a:close/>
                  </a:path>
                </a:pathLst>
              </a:custGeom>
              <a:solidFill>
                <a:srgbClr val="FFFFFF">
                  <a:alpha val="9804"/>
                </a:srgbClr>
              </a:solidFill>
              <a:ln>
                <a:solidFill>
                  <a:schemeClr val="bg1"/>
                </a:solidFill>
              </a:ln>
            </p:spPr>
            <p:txBody>
              <a:bodyPr/>
              <a:lstStyle/>
              <a:p>
                <a:endParaRPr lang="en-US"/>
              </a:p>
            </p:txBody>
          </p:sp>
        </p:grpSp>
        <p:sp>
          <p:nvSpPr>
            <p:cNvPr id="15" name="Rectangle 14"/>
            <p:cNvSpPr/>
            <p:nvPr/>
          </p:nvSpPr>
          <p:spPr>
            <a:xfrm>
              <a:off x="867354" y="2570867"/>
              <a:ext cx="16840204" cy="1754326"/>
            </a:xfrm>
            <a:prstGeom prst="rect">
              <a:avLst/>
            </a:prstGeom>
          </p:spPr>
          <p:txBody>
            <a:bodyPr wrap="square">
              <a:spAutoFit/>
            </a:bodyPr>
            <a:lstStyle/>
            <a:p>
              <a:pPr>
                <a:lnSpc>
                  <a:spcPct val="150000"/>
                </a:lnSpc>
              </a:pPr>
              <a:r>
                <a:rPr lang="en-US" sz="3600" b="1" u="sng">
                  <a:solidFill>
                    <a:schemeClr val="bg1"/>
                  </a:solidFill>
                  <a:latin typeface="Arial" pitchFamily="34" charset="0"/>
                  <a:cs typeface="Arial" pitchFamily="34" charset="0"/>
                </a:rPr>
                <a:t>Hoạt động nhóm</a:t>
              </a:r>
              <a:r>
                <a:rPr lang="en-US" sz="3600">
                  <a:solidFill>
                    <a:schemeClr val="bg1"/>
                  </a:solidFill>
                  <a:latin typeface="Arial" pitchFamily="34" charset="0"/>
                  <a:cs typeface="Arial" pitchFamily="34" charset="0"/>
                </a:rPr>
                <a:t>: </a:t>
              </a:r>
              <a:r>
                <a:rPr lang="vi-VN" sz="3600">
                  <a:solidFill>
                    <a:schemeClr val="bg1"/>
                  </a:solidFill>
                  <a:latin typeface="Arial" pitchFamily="34" charset="0"/>
                  <a:cs typeface="Arial" pitchFamily="34" charset="0"/>
                </a:rPr>
                <a:t>HS hoàn thành bảng những nghề nghiệp/ nghề ở địa phương cần phải đáp ứng các yêu cầu trên và giải thích tại sao?</a:t>
              </a:r>
              <a:endParaRPr lang="en-US" sz="3600">
                <a:solidFill>
                  <a:schemeClr val="bg1"/>
                </a:solidFill>
                <a:latin typeface="Arial" pitchFamily="34" charset="0"/>
                <a:cs typeface="Arial" pitchFamily="34" charset="0"/>
              </a:endParaRPr>
            </a:p>
          </p:txBody>
        </p:sp>
      </p:grpSp>
      <p:graphicFrame>
        <p:nvGraphicFramePr>
          <p:cNvPr id="5" name="Table 4"/>
          <p:cNvGraphicFramePr>
            <a:graphicFrameLocks noGrp="1"/>
          </p:cNvGraphicFramePr>
          <p:nvPr>
            <p:extLst>
              <p:ext uri="{D42A27DB-BD31-4B8C-83A1-F6EECF244321}">
                <p14:modId xmlns:p14="http://schemas.microsoft.com/office/powerpoint/2010/main" val="2776446472"/>
              </p:ext>
            </p:extLst>
          </p:nvPr>
        </p:nvGraphicFramePr>
        <p:xfrm>
          <a:off x="152401" y="2045187"/>
          <a:ext cx="17925925" cy="8254513"/>
        </p:xfrm>
        <a:graphic>
          <a:graphicData uri="http://schemas.openxmlformats.org/drawingml/2006/table">
            <a:tbl>
              <a:tblPr bandRow="1">
                <a:tableStyleId>{5C22544A-7EE6-4342-B048-85BDC9FD1C3A}</a:tableStyleId>
              </a:tblPr>
              <a:tblGrid>
                <a:gridCol w="1159632">
                  <a:extLst>
                    <a:ext uri="{9D8B030D-6E8A-4147-A177-3AD203B41FA5}">
                      <a16:colId xmlns:a16="http://schemas.microsoft.com/office/drawing/2014/main" val="20000"/>
                    </a:ext>
                  </a:extLst>
                </a:gridCol>
                <a:gridCol w="11889798">
                  <a:extLst>
                    <a:ext uri="{9D8B030D-6E8A-4147-A177-3AD203B41FA5}">
                      <a16:colId xmlns:a16="http://schemas.microsoft.com/office/drawing/2014/main" val="20001"/>
                    </a:ext>
                  </a:extLst>
                </a:gridCol>
                <a:gridCol w="2719888">
                  <a:extLst>
                    <a:ext uri="{9D8B030D-6E8A-4147-A177-3AD203B41FA5}">
                      <a16:colId xmlns:a16="http://schemas.microsoft.com/office/drawing/2014/main" val="20002"/>
                    </a:ext>
                  </a:extLst>
                </a:gridCol>
                <a:gridCol w="2156607">
                  <a:extLst>
                    <a:ext uri="{9D8B030D-6E8A-4147-A177-3AD203B41FA5}">
                      <a16:colId xmlns:a16="http://schemas.microsoft.com/office/drawing/2014/main" val="20003"/>
                    </a:ext>
                  </a:extLst>
                </a:gridCol>
              </a:tblGrid>
              <a:tr h="914401">
                <a:tc>
                  <a:txBody>
                    <a:bodyPr/>
                    <a:lstStyle/>
                    <a:p>
                      <a:pPr algn="ctr">
                        <a:lnSpc>
                          <a:spcPct val="150000"/>
                        </a:lnSpc>
                        <a:spcBef>
                          <a:spcPts val="600"/>
                        </a:spcBef>
                        <a:spcAft>
                          <a:spcPts val="1000"/>
                        </a:spcAft>
                      </a:pPr>
                      <a:r>
                        <a:rPr lang="en-US" sz="3200" b="1">
                          <a:solidFill>
                            <a:schemeClr val="bg1"/>
                          </a:solidFill>
                          <a:effectLst/>
                          <a:latin typeface="Arial" pitchFamily="34" charset="0"/>
                          <a:cs typeface="Arial" pitchFamily="34" charset="0"/>
                        </a:rPr>
                        <a:t>TT</a:t>
                      </a:r>
                      <a:endParaRPr lang="en-US" sz="2800" b="1">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gn="ctr">
                        <a:lnSpc>
                          <a:spcPct val="150000"/>
                        </a:lnSpc>
                        <a:spcBef>
                          <a:spcPts val="600"/>
                        </a:spcBef>
                        <a:spcAft>
                          <a:spcPts val="1000"/>
                        </a:spcAft>
                      </a:pPr>
                      <a:r>
                        <a:rPr lang="en-US" sz="3200" b="1">
                          <a:solidFill>
                            <a:schemeClr val="bg1"/>
                          </a:solidFill>
                          <a:effectLst/>
                          <a:latin typeface="Arial" pitchFamily="34" charset="0"/>
                          <a:cs typeface="Arial" pitchFamily="34" charset="0"/>
                        </a:rPr>
                        <a:t>Nội dung yêu cầu về an toàn và sức khỏe nghề nghiệp</a:t>
                      </a:r>
                      <a:endParaRPr lang="en-US" sz="2800" b="1">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gn="ctr">
                        <a:lnSpc>
                          <a:spcPct val="150000"/>
                        </a:lnSpc>
                        <a:spcBef>
                          <a:spcPts val="600"/>
                        </a:spcBef>
                        <a:spcAft>
                          <a:spcPts val="1000"/>
                        </a:spcAft>
                      </a:pPr>
                      <a:r>
                        <a:rPr lang="en-US" sz="3200" b="1">
                          <a:solidFill>
                            <a:schemeClr val="bg1"/>
                          </a:solidFill>
                          <a:effectLst/>
                          <a:latin typeface="Arial" pitchFamily="34" charset="0"/>
                          <a:cs typeface="Arial" pitchFamily="34" charset="0"/>
                        </a:rPr>
                        <a:t>Nghề nghiệp</a:t>
                      </a:r>
                      <a:endParaRPr lang="en-US" sz="2800" b="1">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gn="ctr">
                        <a:lnSpc>
                          <a:spcPct val="150000"/>
                        </a:lnSpc>
                        <a:spcBef>
                          <a:spcPts val="600"/>
                        </a:spcBef>
                        <a:spcAft>
                          <a:spcPts val="1000"/>
                        </a:spcAft>
                      </a:pPr>
                      <a:r>
                        <a:rPr lang="en-US" sz="3200" b="1">
                          <a:solidFill>
                            <a:schemeClr val="bg1"/>
                          </a:solidFill>
                          <a:effectLst/>
                          <a:latin typeface="Arial" pitchFamily="34" charset="0"/>
                          <a:cs typeface="Arial" pitchFamily="34" charset="0"/>
                        </a:rPr>
                        <a:t>Giải thích</a:t>
                      </a:r>
                      <a:endParaRPr lang="en-US" sz="2800" b="1">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extLst>
                  <a:ext uri="{0D108BD9-81ED-4DB2-BD59-A6C34878D82A}">
                    <a16:rowId xmlns:a16="http://schemas.microsoft.com/office/drawing/2014/main" val="10000"/>
                  </a:ext>
                </a:extLst>
              </a:tr>
              <a:tr h="800238">
                <a:tc>
                  <a:txBody>
                    <a:bodyPr/>
                    <a:lstStyle/>
                    <a:p>
                      <a:pPr algn="ctr">
                        <a:lnSpc>
                          <a:spcPct val="150000"/>
                        </a:lnSpc>
                        <a:spcBef>
                          <a:spcPts val="600"/>
                        </a:spcBef>
                        <a:spcAft>
                          <a:spcPts val="1000"/>
                        </a:spcAft>
                      </a:pPr>
                      <a:r>
                        <a:rPr lang="en-US" sz="3200" b="1">
                          <a:solidFill>
                            <a:schemeClr val="bg1"/>
                          </a:solidFill>
                          <a:effectLst/>
                          <a:latin typeface="Arial" pitchFamily="34" charset="0"/>
                          <a:cs typeface="Arial" pitchFamily="34" charset="0"/>
                        </a:rPr>
                        <a:t>1</a:t>
                      </a:r>
                      <a:endParaRPr lang="en-US" sz="2800" b="1">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Quy định thời gian và môi trường làm việc</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extLst>
                  <a:ext uri="{0D108BD9-81ED-4DB2-BD59-A6C34878D82A}">
                    <a16:rowId xmlns:a16="http://schemas.microsoft.com/office/drawing/2014/main" val="10001"/>
                  </a:ext>
                </a:extLst>
              </a:tr>
              <a:tr h="800238">
                <a:tc>
                  <a:txBody>
                    <a:bodyPr/>
                    <a:lstStyle/>
                    <a:p>
                      <a:pPr algn="ctr">
                        <a:lnSpc>
                          <a:spcPct val="150000"/>
                        </a:lnSpc>
                        <a:spcBef>
                          <a:spcPts val="600"/>
                        </a:spcBef>
                        <a:spcAft>
                          <a:spcPts val="1000"/>
                        </a:spcAft>
                      </a:pPr>
                      <a:r>
                        <a:rPr lang="en-US" sz="3200" b="1">
                          <a:solidFill>
                            <a:schemeClr val="bg1"/>
                          </a:solidFill>
                          <a:effectLst/>
                          <a:latin typeface="Arial" pitchFamily="34" charset="0"/>
                          <a:cs typeface="Arial" pitchFamily="34" charset="0"/>
                        </a:rPr>
                        <a:t>2</a:t>
                      </a:r>
                      <a:endParaRPr lang="en-US" sz="2800" b="1">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Các công cụ chống ốn</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extLst>
                  <a:ext uri="{0D108BD9-81ED-4DB2-BD59-A6C34878D82A}">
                    <a16:rowId xmlns:a16="http://schemas.microsoft.com/office/drawing/2014/main" val="10002"/>
                  </a:ext>
                </a:extLst>
              </a:tr>
              <a:tr h="800238">
                <a:tc>
                  <a:txBody>
                    <a:bodyPr/>
                    <a:lstStyle/>
                    <a:p>
                      <a:pPr algn="ctr">
                        <a:lnSpc>
                          <a:spcPct val="150000"/>
                        </a:lnSpc>
                        <a:spcBef>
                          <a:spcPts val="600"/>
                        </a:spcBef>
                        <a:spcAft>
                          <a:spcPts val="1000"/>
                        </a:spcAft>
                      </a:pPr>
                      <a:r>
                        <a:rPr lang="en-US" sz="3200" b="1">
                          <a:solidFill>
                            <a:schemeClr val="bg1"/>
                          </a:solidFill>
                          <a:effectLst/>
                          <a:latin typeface="Arial" pitchFamily="34" charset="0"/>
                          <a:cs typeface="Arial" pitchFamily="34" charset="0"/>
                        </a:rPr>
                        <a:t>3</a:t>
                      </a:r>
                      <a:endParaRPr lang="en-US" sz="2800" b="1">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Các dụng cụ xử lí chất thải, khí thải</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extLst>
                  <a:ext uri="{0D108BD9-81ED-4DB2-BD59-A6C34878D82A}">
                    <a16:rowId xmlns:a16="http://schemas.microsoft.com/office/drawing/2014/main" val="10003"/>
                  </a:ext>
                </a:extLst>
              </a:tr>
              <a:tr h="800238">
                <a:tc>
                  <a:txBody>
                    <a:bodyPr/>
                    <a:lstStyle/>
                    <a:p>
                      <a:pPr algn="ctr">
                        <a:lnSpc>
                          <a:spcPct val="150000"/>
                        </a:lnSpc>
                        <a:spcBef>
                          <a:spcPts val="600"/>
                        </a:spcBef>
                        <a:spcAft>
                          <a:spcPts val="1000"/>
                        </a:spcAft>
                      </a:pPr>
                      <a:r>
                        <a:rPr lang="en-US" sz="3200" b="1">
                          <a:solidFill>
                            <a:schemeClr val="bg1"/>
                          </a:solidFill>
                          <a:effectLst/>
                          <a:latin typeface="Arial" pitchFamily="34" charset="0"/>
                          <a:cs typeface="Arial" pitchFamily="34" charset="0"/>
                        </a:rPr>
                        <a:t>4</a:t>
                      </a:r>
                      <a:endParaRPr lang="en-US" sz="2800" b="1">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Các biện pháp, công cụ ngăn ngừa nguy hiểm</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extLst>
                  <a:ext uri="{0D108BD9-81ED-4DB2-BD59-A6C34878D82A}">
                    <a16:rowId xmlns:a16="http://schemas.microsoft.com/office/drawing/2014/main" val="10004"/>
                  </a:ext>
                </a:extLst>
              </a:tr>
              <a:tr h="800238">
                <a:tc>
                  <a:txBody>
                    <a:bodyPr/>
                    <a:lstStyle/>
                    <a:p>
                      <a:pPr algn="ctr">
                        <a:lnSpc>
                          <a:spcPct val="150000"/>
                        </a:lnSpc>
                        <a:spcBef>
                          <a:spcPts val="600"/>
                        </a:spcBef>
                        <a:spcAft>
                          <a:spcPts val="1000"/>
                        </a:spcAft>
                      </a:pPr>
                      <a:r>
                        <a:rPr lang="en-US" sz="3200" b="1">
                          <a:solidFill>
                            <a:schemeClr val="bg1"/>
                          </a:solidFill>
                          <a:effectLst/>
                          <a:latin typeface="Arial" pitchFamily="34" charset="0"/>
                          <a:cs typeface="Arial" pitchFamily="34" charset="0"/>
                        </a:rPr>
                        <a:t>5</a:t>
                      </a:r>
                      <a:endParaRPr lang="en-US" sz="2800" b="1">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Các biện pháp, công cụ ngăn ngừa nguy hiểm</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extLst>
                  <a:ext uri="{0D108BD9-81ED-4DB2-BD59-A6C34878D82A}">
                    <a16:rowId xmlns:a16="http://schemas.microsoft.com/office/drawing/2014/main" val="10005"/>
                  </a:ext>
                </a:extLst>
              </a:tr>
              <a:tr h="800238">
                <a:tc>
                  <a:txBody>
                    <a:bodyPr/>
                    <a:lstStyle/>
                    <a:p>
                      <a:pPr algn="ctr">
                        <a:lnSpc>
                          <a:spcPct val="150000"/>
                        </a:lnSpc>
                        <a:spcBef>
                          <a:spcPts val="600"/>
                        </a:spcBef>
                        <a:spcAft>
                          <a:spcPts val="1000"/>
                        </a:spcAft>
                      </a:pPr>
                      <a:r>
                        <a:rPr lang="en-US" sz="3200" b="1">
                          <a:solidFill>
                            <a:schemeClr val="bg1"/>
                          </a:solidFill>
                          <a:effectLst/>
                          <a:latin typeface="Arial" pitchFamily="34" charset="0"/>
                          <a:cs typeface="Arial" pitchFamily="34" charset="0"/>
                        </a:rPr>
                        <a:t>6</a:t>
                      </a:r>
                      <a:endParaRPr lang="en-US" sz="2800" b="1">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Bồi dưỡng, tập huấn an toàn và sức khỏe nghề nghiệp</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extLst>
                  <a:ext uri="{0D108BD9-81ED-4DB2-BD59-A6C34878D82A}">
                    <a16:rowId xmlns:a16="http://schemas.microsoft.com/office/drawing/2014/main" val="10006"/>
                  </a:ext>
                </a:extLst>
              </a:tr>
              <a:tr h="800238">
                <a:tc>
                  <a:txBody>
                    <a:bodyPr/>
                    <a:lstStyle/>
                    <a:p>
                      <a:pPr algn="ctr">
                        <a:lnSpc>
                          <a:spcPct val="150000"/>
                        </a:lnSpc>
                        <a:spcBef>
                          <a:spcPts val="600"/>
                        </a:spcBef>
                        <a:spcAft>
                          <a:spcPts val="1000"/>
                        </a:spcAft>
                      </a:pPr>
                      <a:r>
                        <a:rPr lang="en-US" sz="3200" b="1">
                          <a:solidFill>
                            <a:schemeClr val="bg1"/>
                          </a:solidFill>
                          <a:effectLst/>
                          <a:latin typeface="Arial" pitchFamily="34" charset="0"/>
                          <a:cs typeface="Arial" pitchFamily="34" charset="0"/>
                        </a:rPr>
                        <a:t>7</a:t>
                      </a:r>
                      <a:endParaRPr lang="en-US" sz="2800" b="1">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Năng lực thực hiện an toàn và sức khỏe nghề nghiệp</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extLst>
                  <a:ext uri="{0D108BD9-81ED-4DB2-BD59-A6C34878D82A}">
                    <a16:rowId xmlns:a16="http://schemas.microsoft.com/office/drawing/2014/main" val="10007"/>
                  </a:ext>
                </a:extLst>
              </a:tr>
              <a:tr h="938208">
                <a:tc>
                  <a:txBody>
                    <a:bodyPr/>
                    <a:lstStyle/>
                    <a:p>
                      <a:pPr algn="ctr">
                        <a:lnSpc>
                          <a:spcPct val="150000"/>
                        </a:lnSpc>
                        <a:spcBef>
                          <a:spcPts val="600"/>
                        </a:spcBef>
                        <a:spcAft>
                          <a:spcPts val="1000"/>
                        </a:spcAft>
                      </a:pPr>
                      <a:r>
                        <a:rPr lang="en-US" sz="3200" b="1">
                          <a:solidFill>
                            <a:schemeClr val="bg1"/>
                          </a:solidFill>
                          <a:effectLst/>
                          <a:latin typeface="Arial" pitchFamily="34" charset="0"/>
                          <a:cs typeface="Arial" pitchFamily="34" charset="0"/>
                        </a:rPr>
                        <a:t>8</a:t>
                      </a:r>
                      <a:endParaRPr lang="en-US" sz="2800" b="1">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Giám sát và đánh giá đảm bảo an toàn và sức khỏe nghề nghiệp</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extLst>
                  <a:ext uri="{0D108BD9-81ED-4DB2-BD59-A6C34878D82A}">
                    <a16:rowId xmlns:a16="http://schemas.microsoft.com/office/drawing/2014/main" val="10008"/>
                  </a:ext>
                </a:extLst>
              </a:tr>
              <a:tr h="800238">
                <a:tc>
                  <a:txBody>
                    <a:bodyPr/>
                    <a:lstStyle/>
                    <a:p>
                      <a:pPr algn="ctr">
                        <a:lnSpc>
                          <a:spcPct val="150000"/>
                        </a:lnSpc>
                        <a:spcBef>
                          <a:spcPts val="600"/>
                        </a:spcBef>
                        <a:spcAft>
                          <a:spcPts val="1000"/>
                        </a:spcAft>
                      </a:pPr>
                      <a:r>
                        <a:rPr lang="en-US" sz="3200" b="1">
                          <a:solidFill>
                            <a:schemeClr val="bg1"/>
                          </a:solidFill>
                          <a:effectLst/>
                          <a:latin typeface="Arial" pitchFamily="34" charset="0"/>
                          <a:cs typeface="Arial" pitchFamily="34" charset="0"/>
                        </a:rPr>
                        <a:t>9</a:t>
                      </a:r>
                      <a:endParaRPr lang="en-US" sz="2800" b="1">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Những yêu cầu khác</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tc>
                  <a:txBody>
                    <a:bodyPr/>
                    <a:lstStyle/>
                    <a:p>
                      <a:pPr>
                        <a:lnSpc>
                          <a:spcPct val="150000"/>
                        </a:lnSpc>
                        <a:spcBef>
                          <a:spcPts val="600"/>
                        </a:spcBef>
                        <a:spcAft>
                          <a:spcPts val="1000"/>
                        </a:spcAft>
                      </a:pPr>
                      <a:r>
                        <a:rPr lang="en-US" sz="3200">
                          <a:solidFill>
                            <a:schemeClr val="bg1"/>
                          </a:solidFill>
                          <a:effectLst/>
                          <a:latin typeface="Arial" pitchFamily="34" charset="0"/>
                          <a:cs typeface="Arial" pitchFamily="34" charset="0"/>
                        </a:rPr>
                        <a:t> </a:t>
                      </a:r>
                      <a:endParaRPr lang="en-US" sz="2800">
                        <a:solidFill>
                          <a:schemeClr val="bg1"/>
                        </a:solidFill>
                        <a:effectLst/>
                        <a:latin typeface="Arial" pitchFamily="34" charset="0"/>
                        <a:ea typeface="Calibri"/>
                        <a:cs typeface="Arial" pitchFamily="34" charset="0"/>
                      </a:endParaRPr>
                    </a:p>
                  </a:txBody>
                  <a:tcPr marL="26212" marR="26212" marT="0" marB="0">
                    <a:solidFill>
                      <a:schemeClr val="accent5">
                        <a:lumMod val="5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941385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4" name="Group 3"/>
          <p:cNvGrpSpPr/>
          <p:nvPr/>
        </p:nvGrpSpPr>
        <p:grpSpPr>
          <a:xfrm>
            <a:off x="226643" y="2328565"/>
            <a:ext cx="17823838" cy="990600"/>
            <a:chOff x="304800" y="2857500"/>
            <a:chExt cx="17823838" cy="990600"/>
          </a:xfrm>
        </p:grpSpPr>
        <p:sp>
          <p:nvSpPr>
            <p:cNvPr id="21" name="Rounded Rectangle 20"/>
            <p:cNvSpPr/>
            <p:nvPr/>
          </p:nvSpPr>
          <p:spPr>
            <a:xfrm>
              <a:off x="304800" y="2857500"/>
              <a:ext cx="17745681" cy="99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35973" y="2857500"/>
              <a:ext cx="17692665" cy="923330"/>
            </a:xfrm>
            <a:prstGeom prst="rect">
              <a:avLst/>
            </a:prstGeom>
          </p:spPr>
          <p:txBody>
            <a:bodyPr wrap="none">
              <a:spAutoFit/>
            </a:bodyPr>
            <a:lstStyle/>
            <a:p>
              <a:pPr algn="ctr">
                <a:lnSpc>
                  <a:spcPct val="150000"/>
                </a:lnSpc>
                <a:spcBef>
                  <a:spcPts val="600"/>
                </a:spcBef>
                <a:spcAft>
                  <a:spcPts val="0"/>
                </a:spcAft>
              </a:pPr>
              <a:r>
                <a:rPr lang="en-US" sz="3600" b="1" u="sng">
                  <a:effectLst>
                    <a:outerShdw blurRad="38100" dist="38100" dir="2700000" algn="tl">
                      <a:srgbClr val="000000">
                        <a:alpha val="43137"/>
                      </a:srgbClr>
                    </a:outerShdw>
                  </a:effectLst>
                  <a:latin typeface="Arial" pitchFamily="34" charset="0"/>
                  <a:cs typeface="Arial" pitchFamily="34" charset="0"/>
                </a:rPr>
                <a:t>Gợi ý</a:t>
              </a:r>
              <a:r>
                <a:rPr lang="en-US" sz="3600" b="1">
                  <a:latin typeface="Arial" pitchFamily="34" charset="0"/>
                  <a:cs typeface="Arial" pitchFamily="34" charset="0"/>
                </a:rPr>
                <a:t>: </a:t>
              </a:r>
              <a:r>
                <a:rPr lang="vi-VN" sz="3600" b="1">
                  <a:latin typeface="Arial" pitchFamily="34" charset="0"/>
                  <a:cs typeface="Arial" pitchFamily="34" charset="0"/>
                </a:rPr>
                <a:t>Những yêu cầu đảm bảo an toàn và sức khỏe nghề nghiệp ở địa phương</a:t>
              </a:r>
              <a:endParaRPr lang="en-US" sz="3600" b="1">
                <a:latin typeface="Arial" pitchFamily="34" charset="0"/>
                <a:ea typeface="Calibri"/>
                <a:cs typeface="Arial" pitchFamily="34" charset="0"/>
              </a:endParaRPr>
            </a:p>
          </p:txBody>
        </p:sp>
      </p:grpSp>
      <p:grpSp>
        <p:nvGrpSpPr>
          <p:cNvPr id="26" name="Group 25"/>
          <p:cNvGrpSpPr/>
          <p:nvPr/>
        </p:nvGrpSpPr>
        <p:grpSpPr>
          <a:xfrm>
            <a:off x="1031484" y="4020125"/>
            <a:ext cx="5224770" cy="3770072"/>
            <a:chOff x="476453" y="3518960"/>
            <a:chExt cx="3485947" cy="3219121"/>
          </a:xfrm>
        </p:grpSpPr>
        <p:sp>
          <p:nvSpPr>
            <p:cNvPr id="23" name="Rounded Rectangle 22"/>
            <p:cNvSpPr/>
            <p:nvPr/>
          </p:nvSpPr>
          <p:spPr>
            <a:xfrm>
              <a:off x="476453" y="3518960"/>
              <a:ext cx="3333547" cy="165206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28853" y="3671359"/>
              <a:ext cx="3333547" cy="169999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87400" y="3674734"/>
              <a:ext cx="3048000" cy="3063347"/>
            </a:xfrm>
            <a:prstGeom prst="rect">
              <a:avLst/>
            </a:prstGeom>
          </p:spPr>
          <p:txBody>
            <a:bodyPr wrap="square">
              <a:spAutoFit/>
            </a:bodyPr>
            <a:lstStyle/>
            <a:p>
              <a:pPr algn="ctr">
                <a:lnSpc>
                  <a:spcPct val="150000"/>
                </a:lnSpc>
                <a:spcBef>
                  <a:spcPts val="600"/>
                </a:spcBef>
                <a:spcAft>
                  <a:spcPts val="0"/>
                </a:spcAft>
              </a:pPr>
              <a:r>
                <a:rPr lang="vi-VN" sz="3600">
                  <a:latin typeface="Arial" pitchFamily="34" charset="0"/>
                  <a:cs typeface="Arial" pitchFamily="34" charset="0"/>
                </a:rPr>
                <a:t>Quy định thời gian và môi trường làm việc.</a:t>
              </a:r>
              <a:endParaRPr lang="en-US" sz="3600">
                <a:latin typeface="Arial" pitchFamily="34" charset="0"/>
                <a:cs typeface="Arial" pitchFamily="34" charset="0"/>
              </a:endParaRPr>
            </a:p>
          </p:txBody>
        </p:sp>
      </p:grpSp>
      <p:grpSp>
        <p:nvGrpSpPr>
          <p:cNvPr id="27" name="Group 26"/>
          <p:cNvGrpSpPr/>
          <p:nvPr/>
        </p:nvGrpSpPr>
        <p:grpSpPr>
          <a:xfrm>
            <a:off x="6871379" y="3927519"/>
            <a:ext cx="3094610" cy="2296107"/>
            <a:chOff x="476453" y="3518960"/>
            <a:chExt cx="3485947" cy="1709106"/>
          </a:xfrm>
        </p:grpSpPr>
        <p:sp>
          <p:nvSpPr>
            <p:cNvPr id="28" name="Rounded Rectangle 27"/>
            <p:cNvSpPr/>
            <p:nvPr/>
          </p:nvSpPr>
          <p:spPr>
            <a:xfrm>
              <a:off x="476453" y="3518960"/>
              <a:ext cx="3333547" cy="165206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28853" y="3671359"/>
              <a:ext cx="3333547" cy="155670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87400" y="3674734"/>
              <a:ext cx="3048001" cy="1553332"/>
            </a:xfrm>
            <a:prstGeom prst="rect">
              <a:avLst/>
            </a:prstGeom>
          </p:spPr>
          <p:txBody>
            <a:bodyPr wrap="square">
              <a:spAutoFit/>
            </a:bodyPr>
            <a:lstStyle/>
            <a:p>
              <a:pPr algn="ctr">
                <a:lnSpc>
                  <a:spcPct val="150000"/>
                </a:lnSpc>
                <a:spcBef>
                  <a:spcPts val="600"/>
                </a:spcBef>
                <a:spcAft>
                  <a:spcPts val="0"/>
                </a:spcAft>
              </a:pPr>
              <a:r>
                <a:rPr lang="pt-BR" sz="3600">
                  <a:latin typeface="Arial" pitchFamily="34" charset="0"/>
                  <a:cs typeface="Arial" pitchFamily="34" charset="0"/>
                </a:rPr>
                <a:t>Các dụng cụ sản xuất</a:t>
              </a:r>
              <a:endParaRPr lang="en-US" sz="3600">
                <a:latin typeface="Arial" pitchFamily="34" charset="0"/>
                <a:cs typeface="Arial" pitchFamily="34" charset="0"/>
              </a:endParaRPr>
            </a:p>
          </p:txBody>
        </p:sp>
      </p:grpSp>
      <p:grpSp>
        <p:nvGrpSpPr>
          <p:cNvPr id="31" name="Group 30"/>
          <p:cNvGrpSpPr/>
          <p:nvPr/>
        </p:nvGrpSpPr>
        <p:grpSpPr>
          <a:xfrm>
            <a:off x="10578164" y="3927518"/>
            <a:ext cx="6864459" cy="5005476"/>
            <a:chOff x="476453" y="3518960"/>
            <a:chExt cx="3392511" cy="3938039"/>
          </a:xfrm>
        </p:grpSpPr>
        <p:sp>
          <p:nvSpPr>
            <p:cNvPr id="32" name="Rounded Rectangle 31"/>
            <p:cNvSpPr/>
            <p:nvPr/>
          </p:nvSpPr>
          <p:spPr>
            <a:xfrm>
              <a:off x="476453" y="3518960"/>
              <a:ext cx="3333547" cy="165206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535417" y="3601810"/>
              <a:ext cx="3333547" cy="158927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93963" y="3605185"/>
              <a:ext cx="3048001" cy="3851814"/>
            </a:xfrm>
            <a:prstGeom prst="rect">
              <a:avLst/>
            </a:prstGeom>
          </p:spPr>
          <p:txBody>
            <a:bodyPr wrap="square">
              <a:spAutoFit/>
            </a:bodyPr>
            <a:lstStyle/>
            <a:p>
              <a:pPr algn="ctr">
                <a:lnSpc>
                  <a:spcPct val="150000"/>
                </a:lnSpc>
                <a:spcBef>
                  <a:spcPts val="600"/>
                </a:spcBef>
                <a:spcAft>
                  <a:spcPts val="0"/>
                </a:spcAft>
              </a:pPr>
              <a:r>
                <a:rPr lang="vi-VN" sz="3600">
                  <a:latin typeface="Arial" pitchFamily="34" charset="0"/>
                  <a:cs typeface="Arial" pitchFamily="34" charset="0"/>
                </a:rPr>
                <a:t>Chính sách đảm bảo an toàn và sức khỏe nghề nghiệp.</a:t>
              </a:r>
              <a:endParaRPr lang="en-US" sz="3600">
                <a:latin typeface="Arial" pitchFamily="34" charset="0"/>
                <a:cs typeface="Arial" pitchFamily="34" charset="0"/>
              </a:endParaRPr>
            </a:p>
          </p:txBody>
        </p:sp>
      </p:grpSp>
      <p:grpSp>
        <p:nvGrpSpPr>
          <p:cNvPr id="35" name="Group 34"/>
          <p:cNvGrpSpPr/>
          <p:nvPr/>
        </p:nvGrpSpPr>
        <p:grpSpPr>
          <a:xfrm>
            <a:off x="1031483" y="6698790"/>
            <a:ext cx="6383395" cy="2182814"/>
            <a:chOff x="476453" y="3518960"/>
            <a:chExt cx="3442100" cy="1793057"/>
          </a:xfrm>
        </p:grpSpPr>
        <p:sp>
          <p:nvSpPr>
            <p:cNvPr id="36" name="Rounded Rectangle 35"/>
            <p:cNvSpPr/>
            <p:nvPr/>
          </p:nvSpPr>
          <p:spPr>
            <a:xfrm>
              <a:off x="476453" y="3518960"/>
              <a:ext cx="3333547" cy="165206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85006" y="3672585"/>
              <a:ext cx="3333547" cy="163943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55775" y="3722675"/>
              <a:ext cx="3362777" cy="1441078"/>
            </a:xfrm>
            <a:prstGeom prst="rect">
              <a:avLst/>
            </a:prstGeom>
          </p:spPr>
          <p:txBody>
            <a:bodyPr wrap="square">
              <a:spAutoFit/>
            </a:bodyPr>
            <a:lstStyle/>
            <a:p>
              <a:pPr algn="ctr">
                <a:lnSpc>
                  <a:spcPct val="150000"/>
                </a:lnSpc>
                <a:spcBef>
                  <a:spcPts val="600"/>
                </a:spcBef>
                <a:spcAft>
                  <a:spcPts val="0"/>
                </a:spcAft>
              </a:pPr>
              <a:r>
                <a:rPr lang="vi-VN" sz="3600">
                  <a:latin typeface="Arial" pitchFamily="34" charset="0"/>
                  <a:cs typeface="Arial" pitchFamily="34" charset="0"/>
                </a:rPr>
                <a:t>Bồi dưỡng, tập huấn an toàn và sức khỏe nghề nghiệp.</a:t>
              </a:r>
              <a:endParaRPr lang="en-US" sz="3600">
                <a:latin typeface="Arial" pitchFamily="34" charset="0"/>
                <a:cs typeface="Arial" pitchFamily="34" charset="0"/>
              </a:endParaRPr>
            </a:p>
          </p:txBody>
        </p:sp>
      </p:grpSp>
      <p:grpSp>
        <p:nvGrpSpPr>
          <p:cNvPr id="39" name="Group 38"/>
          <p:cNvGrpSpPr/>
          <p:nvPr/>
        </p:nvGrpSpPr>
        <p:grpSpPr>
          <a:xfrm>
            <a:off x="8486329" y="6732543"/>
            <a:ext cx="6774070" cy="2155377"/>
            <a:chOff x="476453" y="3518960"/>
            <a:chExt cx="3450097" cy="1817786"/>
          </a:xfrm>
        </p:grpSpPr>
        <p:sp>
          <p:nvSpPr>
            <p:cNvPr id="40" name="Rounded Rectangle 39"/>
            <p:cNvSpPr/>
            <p:nvPr/>
          </p:nvSpPr>
          <p:spPr>
            <a:xfrm>
              <a:off x="476453" y="3518960"/>
              <a:ext cx="3333547" cy="165206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93003" y="3648220"/>
              <a:ext cx="3333547" cy="168852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35775" y="3671818"/>
              <a:ext cx="3048001" cy="1392975"/>
            </a:xfrm>
            <a:prstGeom prst="rect">
              <a:avLst/>
            </a:prstGeom>
          </p:spPr>
          <p:txBody>
            <a:bodyPr wrap="square">
              <a:spAutoFit/>
            </a:bodyPr>
            <a:lstStyle/>
            <a:p>
              <a:pPr algn="ctr">
                <a:lnSpc>
                  <a:spcPct val="150000"/>
                </a:lnSpc>
                <a:spcBef>
                  <a:spcPts val="600"/>
                </a:spcBef>
                <a:spcAft>
                  <a:spcPts val="0"/>
                </a:spcAft>
              </a:pPr>
              <a:r>
                <a:rPr lang="vi-VN" sz="3600">
                  <a:latin typeface="Arial" pitchFamily="34" charset="0"/>
                  <a:cs typeface="Arial" pitchFamily="34" charset="0"/>
                </a:rPr>
                <a:t>Năng lực thực hiện an toàn và sức khỏe nghề nghiệp.</a:t>
              </a:r>
              <a:endParaRPr lang="en-US" sz="3600">
                <a:latin typeface="Arial" pitchFamily="34" charset="0"/>
                <a:cs typeface="Arial" pitchFamily="34" charset="0"/>
              </a:endParaRPr>
            </a:p>
          </p:txBody>
        </p:sp>
      </p:grpSp>
      <p:grpSp>
        <p:nvGrpSpPr>
          <p:cNvPr id="43" name="Group 42"/>
          <p:cNvGrpSpPr/>
          <p:nvPr/>
        </p:nvGrpSpPr>
        <p:grpSpPr>
          <a:xfrm>
            <a:off x="1089206" y="140005"/>
            <a:ext cx="16231493" cy="1873382"/>
            <a:chOff x="2185558" y="449364"/>
            <a:chExt cx="4977243" cy="1873382"/>
          </a:xfrm>
        </p:grpSpPr>
        <p:sp>
          <p:nvSpPr>
            <p:cNvPr id="44" name="AutoShape 2"/>
            <p:cNvSpPr/>
            <p:nvPr/>
          </p:nvSpPr>
          <p:spPr>
            <a:xfrm>
              <a:off x="2185558" y="449364"/>
              <a:ext cx="4977243" cy="1873382"/>
            </a:xfrm>
            <a:prstGeom prst="rect">
              <a:avLst/>
            </a:prstGeom>
            <a:solidFill>
              <a:srgbClr val="FFFFFF"/>
            </a:solidFill>
          </p:spPr>
          <p:txBody>
            <a:bodyPr/>
            <a:lstStyle/>
            <a:p>
              <a:endParaRPr lang="en-US"/>
            </a:p>
          </p:txBody>
        </p:sp>
        <p:sp>
          <p:nvSpPr>
            <p:cNvPr id="45" name="TextBox 3"/>
            <p:cNvSpPr txBox="1"/>
            <p:nvPr/>
          </p:nvSpPr>
          <p:spPr>
            <a:xfrm>
              <a:off x="2243310" y="468282"/>
              <a:ext cx="4826761" cy="1661993"/>
            </a:xfrm>
            <a:prstGeom prst="rect">
              <a:avLst/>
            </a:prstGeom>
          </p:spPr>
          <p:txBody>
            <a:bodyPr wrap="square" lIns="0" tIns="0" rIns="0" bIns="0" rtlCol="0" anchor="t">
              <a:spAutoFit/>
            </a:bodyPr>
            <a:lstStyle/>
            <a:p>
              <a:pPr algn="ctr">
                <a:lnSpc>
                  <a:spcPct val="150000"/>
                </a:lnSpc>
              </a:pPr>
              <a:r>
                <a:rPr lang="en-US" sz="3600" b="1" i="1" u="sng" spc="-65">
                  <a:solidFill>
                    <a:srgbClr val="10609D"/>
                  </a:solidFill>
                  <a:latin typeface="Arial" pitchFamily="34" charset="0"/>
                  <a:cs typeface="Arial" pitchFamily="34" charset="0"/>
                </a:rPr>
                <a:t>NV1</a:t>
              </a:r>
              <a:r>
                <a:rPr lang="en-US" sz="3600" b="1" i="1" spc="-65">
                  <a:solidFill>
                    <a:srgbClr val="10609D"/>
                  </a:solidFill>
                  <a:latin typeface="Arial" pitchFamily="34" charset="0"/>
                  <a:cs typeface="Arial" pitchFamily="34" charset="0"/>
                </a:rPr>
                <a:t>. N</a:t>
              </a:r>
              <a:r>
                <a:rPr lang="vi-VN" sz="3600" b="1" i="1" spc="-65">
                  <a:solidFill>
                    <a:srgbClr val="10609D"/>
                  </a:solidFill>
                  <a:latin typeface="Arial" pitchFamily="34" charset="0"/>
                  <a:cs typeface="Arial" pitchFamily="34" charset="0"/>
                </a:rPr>
                <a:t>hững yêu cầu đảm bảo an toàn và sức khỏe nghề nghiệp trong hoạt động sản xuất, kinh doanh, dịch vụ ở địa phương</a:t>
              </a:r>
              <a:endParaRPr lang="en-US" sz="3600" b="1" i="1" spc="-65">
                <a:solidFill>
                  <a:srgbClr val="10609D"/>
                </a:solidFill>
                <a:latin typeface="Arial" pitchFamily="34" charset="0"/>
                <a:cs typeface="Arial" pitchFamily="34" charset="0"/>
              </a:endParaRPr>
            </a:p>
          </p:txBody>
        </p:sp>
      </p:grpSp>
      <p:pic>
        <p:nvPicPr>
          <p:cNvPr id="46"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6743" y="9188710"/>
            <a:ext cx="2053800" cy="2066717"/>
          </a:xfrm>
          <a:prstGeom prst="rect">
            <a:avLst/>
          </a:prstGeom>
        </p:spPr>
      </p:pic>
      <p:pic>
        <p:nvPicPr>
          <p:cNvPr id="47"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47821" y="8909700"/>
            <a:ext cx="4532465" cy="2080285"/>
          </a:xfrm>
          <a:prstGeom prst="rect">
            <a:avLst/>
          </a:prstGeom>
        </p:spPr>
      </p:pic>
      <p:pic>
        <p:nvPicPr>
          <p:cNvPr id="4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71674" y="9892066"/>
            <a:ext cx="14664269" cy="749162"/>
          </a:xfrm>
          <a:prstGeom prst="rect">
            <a:avLst/>
          </a:prstGeom>
        </p:spPr>
      </p:pic>
      <p:pic>
        <p:nvPicPr>
          <p:cNvPr id="49"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19927" y="9175142"/>
            <a:ext cx="4532465" cy="2080285"/>
          </a:xfrm>
          <a:prstGeom prst="rect">
            <a:avLst/>
          </a:prstGeom>
        </p:spPr>
      </p:pic>
    </p:spTree>
    <p:extLst>
      <p:ext uri="{BB962C8B-B14F-4D97-AF65-F5344CB8AC3E}">
        <p14:creationId xmlns:p14="http://schemas.microsoft.com/office/powerpoint/2010/main" val="11757464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4" name="Group 3"/>
          <p:cNvGrpSpPr/>
          <p:nvPr/>
        </p:nvGrpSpPr>
        <p:grpSpPr>
          <a:xfrm>
            <a:off x="887502" y="2414386"/>
            <a:ext cx="16634899" cy="2281535"/>
            <a:chOff x="304800" y="2857500"/>
            <a:chExt cx="17745681" cy="761656"/>
          </a:xfrm>
        </p:grpSpPr>
        <p:sp>
          <p:nvSpPr>
            <p:cNvPr id="21" name="Rounded Rectangle 20"/>
            <p:cNvSpPr/>
            <p:nvPr/>
          </p:nvSpPr>
          <p:spPr>
            <a:xfrm>
              <a:off x="304800" y="2857500"/>
              <a:ext cx="17745681" cy="7616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81270" y="2945044"/>
              <a:ext cx="16992739" cy="585655"/>
            </a:xfrm>
            <a:prstGeom prst="rect">
              <a:avLst/>
            </a:prstGeom>
          </p:spPr>
          <p:txBody>
            <a:bodyPr wrap="square">
              <a:spAutoFit/>
            </a:bodyPr>
            <a:lstStyle/>
            <a:p>
              <a:pPr algn="ctr">
                <a:lnSpc>
                  <a:spcPct val="150000"/>
                </a:lnSpc>
                <a:spcBef>
                  <a:spcPts val="600"/>
                </a:spcBef>
                <a:spcAft>
                  <a:spcPts val="0"/>
                </a:spcAft>
              </a:pPr>
              <a:r>
                <a:rPr lang="en-US" sz="3600" b="1" u="sng">
                  <a:effectLst>
                    <a:outerShdw blurRad="38100" dist="38100" dir="2700000" algn="tl">
                      <a:srgbClr val="000000">
                        <a:alpha val="43137"/>
                      </a:srgbClr>
                    </a:outerShdw>
                  </a:effectLst>
                  <a:latin typeface="Arial" pitchFamily="34" charset="0"/>
                  <a:cs typeface="Arial" pitchFamily="34" charset="0"/>
                </a:rPr>
                <a:t>Yêu cầu</a:t>
              </a:r>
              <a:r>
                <a:rPr lang="en-US" sz="3600" b="1">
                  <a:latin typeface="Arial" pitchFamily="34" charset="0"/>
                  <a:cs typeface="Arial" pitchFamily="34" charset="0"/>
                </a:rPr>
                <a:t>: </a:t>
              </a:r>
              <a:r>
                <a:rPr lang="vi-VN" sz="3600">
                  <a:latin typeface="Arial" pitchFamily="34" charset="0"/>
                  <a:cs typeface="Arial" pitchFamily="34" charset="0"/>
                </a:rPr>
                <a:t>HS tìm hiểu về thực hiện an toàn và đảm bảo sức khỏe trong lĩnh vực nghề nghiệp mà người thân trong gia đình đang làm.</a:t>
              </a:r>
              <a:endParaRPr lang="en-US" sz="3600">
                <a:latin typeface="Arial" pitchFamily="34" charset="0"/>
                <a:ea typeface="Calibri"/>
                <a:cs typeface="Arial" pitchFamily="34" charset="0"/>
              </a:endParaRPr>
            </a:p>
          </p:txBody>
        </p:sp>
      </p:grpSp>
      <p:grpSp>
        <p:nvGrpSpPr>
          <p:cNvPr id="43" name="Group 42"/>
          <p:cNvGrpSpPr/>
          <p:nvPr/>
        </p:nvGrpSpPr>
        <p:grpSpPr>
          <a:xfrm>
            <a:off x="1089206" y="140005"/>
            <a:ext cx="16231493" cy="1873382"/>
            <a:chOff x="2185558" y="449364"/>
            <a:chExt cx="4977243" cy="1873382"/>
          </a:xfrm>
        </p:grpSpPr>
        <p:sp>
          <p:nvSpPr>
            <p:cNvPr id="44" name="AutoShape 2"/>
            <p:cNvSpPr/>
            <p:nvPr/>
          </p:nvSpPr>
          <p:spPr>
            <a:xfrm>
              <a:off x="2185558" y="449364"/>
              <a:ext cx="4977243" cy="1873382"/>
            </a:xfrm>
            <a:prstGeom prst="rect">
              <a:avLst/>
            </a:prstGeom>
            <a:solidFill>
              <a:srgbClr val="FFFFFF"/>
            </a:solidFill>
          </p:spPr>
          <p:txBody>
            <a:bodyPr/>
            <a:lstStyle/>
            <a:p>
              <a:endParaRPr lang="en-US"/>
            </a:p>
          </p:txBody>
        </p:sp>
        <p:sp>
          <p:nvSpPr>
            <p:cNvPr id="45" name="TextBox 3"/>
            <p:cNvSpPr txBox="1"/>
            <p:nvPr/>
          </p:nvSpPr>
          <p:spPr>
            <a:xfrm>
              <a:off x="2243310" y="468282"/>
              <a:ext cx="4826761" cy="1661993"/>
            </a:xfrm>
            <a:prstGeom prst="rect">
              <a:avLst/>
            </a:prstGeom>
          </p:spPr>
          <p:txBody>
            <a:bodyPr wrap="square" lIns="0" tIns="0" rIns="0" bIns="0" rtlCol="0" anchor="t">
              <a:spAutoFit/>
            </a:bodyPr>
            <a:lstStyle/>
            <a:p>
              <a:pPr algn="ctr">
                <a:lnSpc>
                  <a:spcPct val="150000"/>
                </a:lnSpc>
              </a:pPr>
              <a:r>
                <a:rPr lang="en-US" sz="3600" b="1" i="1" u="sng" spc="-65">
                  <a:solidFill>
                    <a:srgbClr val="10609D"/>
                  </a:solidFill>
                  <a:latin typeface="Arial" pitchFamily="34" charset="0"/>
                  <a:cs typeface="Arial" pitchFamily="34" charset="0"/>
                </a:rPr>
                <a:t>NV2</a:t>
              </a:r>
              <a:r>
                <a:rPr lang="en-US" sz="3600" b="1" i="1" spc="-65">
                  <a:solidFill>
                    <a:srgbClr val="10609D"/>
                  </a:solidFill>
                  <a:latin typeface="Arial" pitchFamily="34" charset="0"/>
                  <a:cs typeface="Arial" pitchFamily="34" charset="0"/>
                </a:rPr>
                <a:t>. </a:t>
              </a:r>
              <a:r>
                <a:rPr lang="vi-VN" sz="3600" b="1" i="1" spc="-65">
                  <a:solidFill>
                    <a:srgbClr val="10609D"/>
                  </a:solidFill>
                  <a:latin typeface="Arial" pitchFamily="34" charset="0"/>
                  <a:cs typeface="Arial" pitchFamily="34" charset="0"/>
                </a:rPr>
                <a:t>Trao đổi với người thân việc thực hiện an toàn và đảm bảo sức khỏe trong lĩnh vực nghề nghiệp</a:t>
              </a:r>
              <a:endParaRPr lang="en-US" sz="3600" b="1" i="1" spc="-65">
                <a:solidFill>
                  <a:srgbClr val="10609D"/>
                </a:solidFill>
                <a:latin typeface="Arial" pitchFamily="34" charset="0"/>
                <a:cs typeface="Arial" pitchFamily="34" charset="0"/>
              </a:endParaRPr>
            </a:p>
          </p:txBody>
        </p:sp>
      </p:grpSp>
      <p:pic>
        <p:nvPicPr>
          <p:cNvPr id="4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1000" y="5682976"/>
            <a:ext cx="5822953" cy="3901378"/>
          </a:xfrm>
          <a:prstGeom prst="rect">
            <a:avLst/>
          </a:prstGeom>
        </p:spPr>
      </p:pic>
      <p:pic>
        <p:nvPicPr>
          <p:cNvPr id="4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672093" y="5695676"/>
            <a:ext cx="5116517" cy="3888678"/>
          </a:xfrm>
          <a:prstGeom prst="rect">
            <a:avLst/>
          </a:prstGeom>
        </p:spPr>
      </p:pic>
      <p:pic>
        <p:nvPicPr>
          <p:cNvPr id="4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68200" y="5682976"/>
            <a:ext cx="5591526" cy="3888678"/>
          </a:xfrm>
          <a:prstGeom prst="rect">
            <a:avLst/>
          </a:prstGeom>
        </p:spPr>
      </p:pic>
    </p:spTree>
    <p:extLst>
      <p:ext uri="{BB962C8B-B14F-4D97-AF65-F5344CB8AC3E}">
        <p14:creationId xmlns:p14="http://schemas.microsoft.com/office/powerpoint/2010/main" val="2466254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par>
                                <p:cTn id="18" presetID="16" presetClass="entr" presetSubtype="21"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barn(inVertical)">
                                      <p:cBhvr>
                                        <p:cTn id="20" dur="500"/>
                                        <p:tgtEl>
                                          <p:spTgt spid="47"/>
                                        </p:tgtEl>
                                      </p:cBhvr>
                                    </p:animEffect>
                                  </p:childTnLst>
                                </p:cTn>
                              </p:par>
                              <p:par>
                                <p:cTn id="21" presetID="16" presetClass="entr" presetSubtype="21"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barn(inVertical)">
                                      <p:cBhvr>
                                        <p:cTn id="2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153400" y="-169247"/>
            <a:ext cx="10333558" cy="10796629"/>
          </a:xfrm>
          <a:prstGeom prst="rect">
            <a:avLst/>
          </a:prstGeom>
          <a:solidFill>
            <a:srgbClr val="10609D"/>
          </a:solidFill>
        </p:spPr>
        <p:txBody>
          <a:bodyPr/>
          <a:lstStyle/>
          <a:p>
            <a:endParaRPr lang="en-US"/>
          </a:p>
        </p:txBody>
      </p:sp>
      <p:grpSp>
        <p:nvGrpSpPr>
          <p:cNvPr id="6" name="Group 6"/>
          <p:cNvGrpSpPr/>
          <p:nvPr/>
        </p:nvGrpSpPr>
        <p:grpSpPr>
          <a:xfrm>
            <a:off x="-492502" y="1047715"/>
            <a:ext cx="8286645" cy="8362705"/>
            <a:chOff x="0" y="0"/>
            <a:chExt cx="7460676" cy="7529155"/>
          </a:xfrm>
        </p:grpSpPr>
        <p:sp>
          <p:nvSpPr>
            <p:cNvPr id="7" name="Freeform 7"/>
            <p:cNvSpPr/>
            <p:nvPr/>
          </p:nvSpPr>
          <p:spPr>
            <a:xfrm>
              <a:off x="0" y="0"/>
              <a:ext cx="7460676" cy="7529155"/>
            </a:xfrm>
            <a:custGeom>
              <a:avLst/>
              <a:gdLst/>
              <a:ahLst/>
              <a:cxnLst/>
              <a:rect l="l" t="t" r="r" b="b"/>
              <a:pathLst>
                <a:path w="7460676" h="7529155">
                  <a:moveTo>
                    <a:pt x="0" y="0"/>
                  </a:moveTo>
                  <a:lnTo>
                    <a:pt x="0" y="7529155"/>
                  </a:lnTo>
                  <a:lnTo>
                    <a:pt x="7460676" y="7529155"/>
                  </a:lnTo>
                  <a:lnTo>
                    <a:pt x="7460676" y="0"/>
                  </a:lnTo>
                  <a:lnTo>
                    <a:pt x="0" y="0"/>
                  </a:lnTo>
                  <a:close/>
                  <a:moveTo>
                    <a:pt x="7399716" y="7468195"/>
                  </a:moveTo>
                  <a:lnTo>
                    <a:pt x="59690" y="7468195"/>
                  </a:lnTo>
                  <a:lnTo>
                    <a:pt x="59690" y="59690"/>
                  </a:lnTo>
                  <a:lnTo>
                    <a:pt x="7399716" y="59690"/>
                  </a:lnTo>
                  <a:lnTo>
                    <a:pt x="7399716" y="7468195"/>
                  </a:lnTo>
                  <a:close/>
                </a:path>
              </a:pathLst>
            </a:custGeom>
            <a:solidFill>
              <a:srgbClr val="10609D">
                <a:alpha val="9804"/>
              </a:srgbClr>
            </a:solidFill>
          </p:spPr>
          <p:txBody>
            <a:bodyPr/>
            <a:lstStyle/>
            <a:p>
              <a:endParaRPr lang="en-US"/>
            </a:p>
          </p:txBody>
        </p:sp>
      </p:grpSp>
      <p:sp>
        <p:nvSpPr>
          <p:cNvPr id="8" name="TextBox 8"/>
          <p:cNvSpPr txBox="1"/>
          <p:nvPr/>
        </p:nvSpPr>
        <p:spPr>
          <a:xfrm>
            <a:off x="1054100" y="5713872"/>
            <a:ext cx="5728160" cy="2858731"/>
          </a:xfrm>
          <a:prstGeom prst="rect">
            <a:avLst/>
          </a:prstGeom>
        </p:spPr>
        <p:txBody>
          <a:bodyPr lIns="0" tIns="0" rIns="0" bIns="0" rtlCol="0" anchor="t">
            <a:spAutoFit/>
          </a:bodyPr>
          <a:lstStyle/>
          <a:p>
            <a:pPr algn="ctr">
              <a:lnSpc>
                <a:spcPct val="150000"/>
              </a:lnSpc>
            </a:pPr>
            <a:r>
              <a:rPr lang="en-US" sz="6600" b="1" spc="-64">
                <a:solidFill>
                  <a:srgbClr val="10609D"/>
                </a:solidFill>
                <a:latin typeface="Arial" pitchFamily="34" charset="0"/>
                <a:cs typeface="Arial" pitchFamily="34" charset="0"/>
              </a:rPr>
              <a:t>NỘI DUNG BÀI HỌC</a:t>
            </a:r>
          </a:p>
        </p:txBody>
      </p:sp>
      <p:grpSp>
        <p:nvGrpSpPr>
          <p:cNvPr id="13" name="Group 12"/>
          <p:cNvGrpSpPr/>
          <p:nvPr/>
        </p:nvGrpSpPr>
        <p:grpSpPr>
          <a:xfrm>
            <a:off x="8434010" y="5475304"/>
            <a:ext cx="9580411" cy="5152077"/>
            <a:chOff x="10058400" y="800098"/>
            <a:chExt cx="7800570" cy="4546590"/>
          </a:xfrm>
        </p:grpSpPr>
        <p:pic>
          <p:nvPicPr>
            <p:cNvPr id="14" name="Picture 3"/>
            <p:cNvPicPr>
              <a:picLocks noChangeAspect="1"/>
            </p:cNvPicPr>
            <p:nvPr/>
          </p:nvPicPr>
          <p:blipFill>
            <a:blip r:embed="rId2"/>
            <a:srcRect/>
            <a:stretch>
              <a:fillRect/>
            </a:stretch>
          </p:blipFill>
          <p:spPr>
            <a:xfrm>
              <a:off x="10058400" y="800098"/>
              <a:ext cx="7800570" cy="4546590"/>
            </a:xfrm>
            <a:prstGeom prst="rect">
              <a:avLst/>
            </a:prstGeom>
          </p:spPr>
        </p:pic>
        <p:sp>
          <p:nvSpPr>
            <p:cNvPr id="15" name="TextBox 14"/>
            <p:cNvSpPr txBox="1"/>
            <p:nvPr/>
          </p:nvSpPr>
          <p:spPr>
            <a:xfrm>
              <a:off x="12344400" y="1046267"/>
              <a:ext cx="3145413"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Hoạt động 4</a:t>
              </a:r>
            </a:p>
          </p:txBody>
        </p:sp>
      </p:grpSp>
      <p:grpSp>
        <p:nvGrpSpPr>
          <p:cNvPr id="17" name="Group 16"/>
          <p:cNvGrpSpPr/>
          <p:nvPr/>
        </p:nvGrpSpPr>
        <p:grpSpPr>
          <a:xfrm>
            <a:off x="8543226" y="295176"/>
            <a:ext cx="9553906" cy="5313416"/>
            <a:chOff x="8734094" y="295176"/>
            <a:chExt cx="9172170" cy="5313416"/>
          </a:xfrm>
        </p:grpSpPr>
        <p:grpSp>
          <p:nvGrpSpPr>
            <p:cNvPr id="12" name="Group 11"/>
            <p:cNvGrpSpPr/>
            <p:nvPr/>
          </p:nvGrpSpPr>
          <p:grpSpPr>
            <a:xfrm>
              <a:off x="8734094" y="295176"/>
              <a:ext cx="9172170" cy="5313416"/>
              <a:chOff x="10058400" y="800099"/>
              <a:chExt cx="7800570" cy="4428967"/>
            </a:xfrm>
          </p:grpSpPr>
          <p:pic>
            <p:nvPicPr>
              <p:cNvPr id="10" name="Picture 3"/>
              <p:cNvPicPr>
                <a:picLocks noChangeAspect="1"/>
              </p:cNvPicPr>
              <p:nvPr/>
            </p:nvPicPr>
            <p:blipFill>
              <a:blip r:embed="rId2"/>
              <a:srcRect/>
              <a:stretch>
                <a:fillRect/>
              </a:stretch>
            </p:blipFill>
            <p:spPr>
              <a:xfrm>
                <a:off x="10058400" y="800099"/>
                <a:ext cx="7800570" cy="4428967"/>
              </a:xfrm>
              <a:prstGeom prst="rect">
                <a:avLst/>
              </a:prstGeom>
            </p:spPr>
          </p:pic>
          <p:sp>
            <p:nvSpPr>
              <p:cNvPr id="11" name="TextBox 10"/>
              <p:cNvSpPr txBox="1"/>
              <p:nvPr/>
            </p:nvSpPr>
            <p:spPr>
              <a:xfrm>
                <a:off x="12344400" y="1046267"/>
                <a:ext cx="3145413"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Hoạt động 3</a:t>
                </a:r>
              </a:p>
            </p:txBody>
          </p:sp>
        </p:grpSp>
        <p:sp>
          <p:nvSpPr>
            <p:cNvPr id="16" name="Rectangle 15"/>
            <p:cNvSpPr/>
            <p:nvPr/>
          </p:nvSpPr>
          <p:spPr>
            <a:xfrm>
              <a:off x="9296635" y="1676400"/>
              <a:ext cx="8047089" cy="2862322"/>
            </a:xfrm>
            <a:prstGeom prst="rect">
              <a:avLst/>
            </a:prstGeom>
          </p:spPr>
          <p:txBody>
            <a:bodyPr wrap="square">
              <a:spAutoFit/>
            </a:bodyPr>
            <a:lstStyle/>
            <a:p>
              <a:pPr algn="just">
                <a:lnSpc>
                  <a:spcPct val="150000"/>
                </a:lnSpc>
              </a:pPr>
              <a:r>
                <a:rPr lang="vi-VN" sz="4000">
                  <a:solidFill>
                    <a:schemeClr val="accent1">
                      <a:lumMod val="50000"/>
                    </a:schemeClr>
                  </a:solidFill>
                  <a:latin typeface="Arial" pitchFamily="34" charset="0"/>
                  <a:cs typeface="Arial" pitchFamily="34" charset="0"/>
                </a:rPr>
                <a:t>Sắp xếp theo nhóm các nghề thuộc hoạt động sản xuất, kinh doanh và dịch vụ của địa phương</a:t>
              </a:r>
              <a:r>
                <a:rPr lang="en-US" sz="4000">
                  <a:solidFill>
                    <a:schemeClr val="accent1">
                      <a:lumMod val="50000"/>
                    </a:schemeClr>
                  </a:solidFill>
                  <a:latin typeface="Arial" pitchFamily="34" charset="0"/>
                  <a:cs typeface="Arial" pitchFamily="34" charset="0"/>
                </a:rPr>
                <a:t>.</a:t>
              </a:r>
            </a:p>
          </p:txBody>
        </p:sp>
      </p:grpSp>
      <p:sp>
        <p:nvSpPr>
          <p:cNvPr id="18" name="Rectangle 17"/>
          <p:cNvSpPr/>
          <p:nvPr/>
        </p:nvSpPr>
        <p:spPr>
          <a:xfrm>
            <a:off x="8918915" y="6791030"/>
            <a:ext cx="8610600" cy="2862322"/>
          </a:xfrm>
          <a:prstGeom prst="rect">
            <a:avLst/>
          </a:prstGeom>
        </p:spPr>
        <p:txBody>
          <a:bodyPr wrap="square">
            <a:spAutoFit/>
          </a:bodyPr>
          <a:lstStyle/>
          <a:p>
            <a:pPr algn="just">
              <a:lnSpc>
                <a:spcPct val="150000"/>
              </a:lnSpc>
            </a:pPr>
            <a:r>
              <a:rPr lang="vi-VN" sz="4000">
                <a:solidFill>
                  <a:schemeClr val="accent1">
                    <a:lumMod val="50000"/>
                  </a:schemeClr>
                </a:solidFill>
                <a:latin typeface="Arial" pitchFamily="34" charset="0"/>
                <a:cs typeface="Arial" pitchFamily="34" charset="0"/>
              </a:rPr>
              <a:t>Trao đổi về những điều kiện đảm bảo an toàn và sức khỏe nghề nghiệp</a:t>
            </a:r>
            <a:r>
              <a:rPr lang="en-US" sz="4000">
                <a:solidFill>
                  <a:schemeClr val="accent1">
                    <a:lumMod val="50000"/>
                  </a:schemeClr>
                </a:solidFill>
                <a:latin typeface="Arial" pitchFamily="34" charset="0"/>
                <a:cs typeface="Arial" pitchFamily="34" charset="0"/>
              </a:rPr>
              <a:t>.</a:t>
            </a:r>
            <a:r>
              <a:rPr lang="vi-VN" sz="4000">
                <a:solidFill>
                  <a:schemeClr val="accent1">
                    <a:lumMod val="50000"/>
                  </a:schemeClr>
                </a:solidFill>
                <a:latin typeface="Arial" pitchFamily="34" charset="0"/>
                <a:cs typeface="Arial" pitchFamily="34" charset="0"/>
              </a:rPr>
              <a:t> </a:t>
            </a:r>
            <a:endParaRPr lang="en-US" sz="4000">
              <a:solidFill>
                <a:schemeClr val="accent1">
                  <a:lumMod val="50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240057"/>
            <a:ext cx="7102954" cy="45141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54" t="10837" r="2061" b="7517"/>
          <a:stretch>
            <a:fillRect/>
          </a:stretch>
        </p:blipFill>
        <p:spPr>
          <a:xfrm>
            <a:off x="0" y="0"/>
            <a:ext cx="18288000" cy="10287000"/>
          </a:xfrm>
          <a:prstGeom prst="rect">
            <a:avLst/>
          </a:prstGeom>
        </p:spPr>
      </p:pic>
      <p:grpSp>
        <p:nvGrpSpPr>
          <p:cNvPr id="3" name="Group 3"/>
          <p:cNvGrpSpPr/>
          <p:nvPr/>
        </p:nvGrpSpPr>
        <p:grpSpPr>
          <a:xfrm>
            <a:off x="2819400" y="434548"/>
            <a:ext cx="4769494" cy="1433384"/>
            <a:chOff x="0" y="0"/>
            <a:chExt cx="16474481" cy="3822357"/>
          </a:xfrm>
        </p:grpSpPr>
        <p:grpSp>
          <p:nvGrpSpPr>
            <p:cNvPr id="4" name="Group 4"/>
            <p:cNvGrpSpPr/>
            <p:nvPr/>
          </p:nvGrpSpPr>
          <p:grpSpPr>
            <a:xfrm>
              <a:off x="0" y="0"/>
              <a:ext cx="16474481" cy="3822357"/>
              <a:chOff x="0" y="0"/>
              <a:chExt cx="11124294" cy="2581023"/>
            </a:xfrm>
          </p:grpSpPr>
          <p:sp>
            <p:nvSpPr>
              <p:cNvPr id="5" name="Freeform 5"/>
              <p:cNvSpPr/>
              <p:nvPr/>
            </p:nvSpPr>
            <p:spPr>
              <a:xfrm>
                <a:off x="0" y="0"/>
                <a:ext cx="11124294" cy="2581023"/>
              </a:xfrm>
              <a:custGeom>
                <a:avLst/>
                <a:gdLst/>
                <a:ahLst/>
                <a:cxnLst/>
                <a:rect l="l" t="t" r="r" b="b"/>
                <a:pathLst>
                  <a:path w="11124294" h="2581023">
                    <a:moveTo>
                      <a:pt x="0" y="0"/>
                    </a:moveTo>
                    <a:lnTo>
                      <a:pt x="0" y="2581023"/>
                    </a:lnTo>
                    <a:lnTo>
                      <a:pt x="11124294" y="2581023"/>
                    </a:lnTo>
                    <a:lnTo>
                      <a:pt x="11124294" y="0"/>
                    </a:lnTo>
                    <a:lnTo>
                      <a:pt x="0" y="0"/>
                    </a:lnTo>
                    <a:close/>
                    <a:moveTo>
                      <a:pt x="11063334" y="2520063"/>
                    </a:moveTo>
                    <a:lnTo>
                      <a:pt x="59690" y="2520063"/>
                    </a:lnTo>
                    <a:lnTo>
                      <a:pt x="59690" y="59690"/>
                    </a:lnTo>
                    <a:lnTo>
                      <a:pt x="11063334" y="59690"/>
                    </a:lnTo>
                    <a:lnTo>
                      <a:pt x="11063334" y="2520063"/>
                    </a:lnTo>
                    <a:close/>
                  </a:path>
                </a:pathLst>
              </a:custGeom>
              <a:solidFill>
                <a:srgbClr val="FFFFFF">
                  <a:alpha val="19608"/>
                </a:srgbClr>
              </a:solidFill>
            </p:spPr>
            <p:txBody>
              <a:bodyPr/>
              <a:lstStyle/>
              <a:p>
                <a:endParaRPr lang="en-US"/>
              </a:p>
            </p:txBody>
          </p:sp>
        </p:grpSp>
        <p:sp>
          <p:nvSpPr>
            <p:cNvPr id="6" name="TextBox 6"/>
            <p:cNvSpPr txBox="1"/>
            <p:nvPr/>
          </p:nvSpPr>
          <p:spPr>
            <a:xfrm>
              <a:off x="1715897" y="798091"/>
              <a:ext cx="14584374" cy="981893"/>
            </a:xfrm>
            <a:prstGeom prst="rect">
              <a:avLst/>
            </a:prstGeom>
          </p:spPr>
          <p:txBody>
            <a:bodyPr lIns="0" tIns="0" rIns="0" bIns="0" rtlCol="0" anchor="t">
              <a:spAutoFit/>
            </a:bodyPr>
            <a:lstStyle/>
            <a:p>
              <a:pPr>
                <a:lnSpc>
                  <a:spcPts val="6240"/>
                </a:lnSpc>
              </a:pPr>
              <a:r>
                <a:rPr lang="en-US" sz="4400" b="1" spc="493">
                  <a:solidFill>
                    <a:srgbClr val="FFFFFF"/>
                  </a:solidFill>
                  <a:latin typeface="Arial" pitchFamily="34" charset="0"/>
                  <a:cs typeface="Arial" pitchFamily="34" charset="0"/>
                </a:rPr>
                <a:t>KHỞI ĐỘNG</a:t>
              </a:r>
            </a:p>
          </p:txBody>
        </p:sp>
      </p:grpSp>
      <p:sp>
        <p:nvSpPr>
          <p:cNvPr id="8" name="AutoShape 8"/>
          <p:cNvSpPr/>
          <p:nvPr/>
        </p:nvSpPr>
        <p:spPr>
          <a:xfrm>
            <a:off x="630613" y="2171700"/>
            <a:ext cx="17200187" cy="7696200"/>
          </a:xfrm>
          <a:prstGeom prst="rect">
            <a:avLst/>
          </a:prstGeom>
          <a:solidFill>
            <a:srgbClr val="FFFFFF"/>
          </a:solidFill>
        </p:spPr>
        <p:txBody>
          <a:bodyPr/>
          <a:lstStyle/>
          <a:p>
            <a:endParaRPr lang="en-US"/>
          </a:p>
        </p:txBody>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68117" y="494014"/>
            <a:ext cx="1807787" cy="1373918"/>
          </a:xfrm>
          <a:prstGeom prst="rect">
            <a:avLst/>
          </a:prstGeom>
        </p:spPr>
      </p:pic>
      <p:sp>
        <p:nvSpPr>
          <p:cNvPr id="11" name="TextBox 10"/>
          <p:cNvSpPr txBox="1"/>
          <p:nvPr/>
        </p:nvSpPr>
        <p:spPr>
          <a:xfrm>
            <a:off x="7924800" y="944994"/>
            <a:ext cx="5793894" cy="707886"/>
          </a:xfrm>
          <a:prstGeom prst="rect">
            <a:avLst/>
          </a:prstGeom>
          <a:noFill/>
        </p:spPr>
        <p:txBody>
          <a:bodyPr wrap="none" rtlCol="0">
            <a:spAutoFit/>
          </a:bodyPr>
          <a:lstStyle/>
          <a:p>
            <a:pPr algn="ctr"/>
            <a:r>
              <a:rPr lang="en-US" sz="4000" b="1">
                <a:solidFill>
                  <a:schemeClr val="bg1"/>
                </a:solidFill>
                <a:latin typeface="Arial" pitchFamily="34" charset="0"/>
                <a:cs typeface="Arial" pitchFamily="34" charset="0"/>
              </a:rPr>
              <a:t>TRÒ CHƠI “TIẾP SỨC”</a:t>
            </a:r>
          </a:p>
        </p:txBody>
      </p:sp>
      <p:sp>
        <p:nvSpPr>
          <p:cNvPr id="13" name="Rectangle 12"/>
          <p:cNvSpPr/>
          <p:nvPr/>
        </p:nvSpPr>
        <p:spPr>
          <a:xfrm>
            <a:off x="630613" y="2400300"/>
            <a:ext cx="10570787" cy="723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8117" y="2705100"/>
            <a:ext cx="10280884" cy="6740307"/>
          </a:xfrm>
          <a:prstGeom prst="rect">
            <a:avLst/>
          </a:prstGeom>
        </p:spPr>
        <p:txBody>
          <a:bodyPr wrap="square">
            <a:spAutoFit/>
          </a:bodyPr>
          <a:lstStyle/>
          <a:p>
            <a:pPr algn="just">
              <a:lnSpc>
                <a:spcPct val="150000"/>
              </a:lnSpc>
            </a:pPr>
            <a:r>
              <a:rPr lang="pt-BR" sz="3600">
                <a:latin typeface="Arial" pitchFamily="34" charset="0"/>
                <a:cs typeface="Arial" pitchFamily="34" charset="0"/>
              </a:rPr>
              <a:t>Mời 6 HS chia thành hai đội. Hai đội xếp thành hai hàng, khi có khẩu lệnh hô “Bắt đầu” các thành viên của hai đội lần lượt chạy về phần bảng của mình ghi ra các nhóm nghề, nghề ở địa phương mà em biết (mỗi thành viên chỉ được ghi 1 đáp án sau đó chạy về đưa phấn cho các thành viên khác). Sau thời gian 3 phút, đội nào ghi được nhiều đáp án hơn là đội dành chiến thắng...</a:t>
            </a:r>
            <a:endParaRPr lang="en-US" sz="3600">
              <a:latin typeface="Arial" pitchFamily="34" charset="0"/>
              <a:cs typeface="Arial" pitchFamily="34" charset="0"/>
            </a:endParaRPr>
          </a:p>
        </p:txBody>
      </p:sp>
      <p:pic>
        <p:nvPicPr>
          <p:cNvPr id="16" name="Picture 15"/>
          <p:cNvPicPr>
            <a:picLocks noChangeAspect="1"/>
          </p:cNvPicPr>
          <p:nvPr/>
        </p:nvPicPr>
        <p:blipFill>
          <a:blip r:embed="rId5"/>
          <a:srcRect/>
          <a:stretch>
            <a:fillRect/>
          </a:stretch>
        </p:blipFill>
        <p:spPr>
          <a:xfrm>
            <a:off x="14401800" y="2276602"/>
            <a:ext cx="3352800" cy="269900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201401" y="4533900"/>
            <a:ext cx="7086600" cy="53340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58853" y="2254249"/>
            <a:ext cx="8572503" cy="6045198"/>
            <a:chOff x="-308724" y="0"/>
            <a:chExt cx="7718041" cy="3814178"/>
          </a:xfrm>
        </p:grpSpPr>
        <p:sp>
          <p:nvSpPr>
            <p:cNvPr id="3" name="Freeform 3"/>
            <p:cNvSpPr/>
            <p:nvPr/>
          </p:nvSpPr>
          <p:spPr>
            <a:xfrm>
              <a:off x="-308724" y="0"/>
              <a:ext cx="7718041" cy="3814178"/>
            </a:xfrm>
            <a:custGeom>
              <a:avLst/>
              <a:gdLst/>
              <a:ahLst/>
              <a:cxnLst/>
              <a:rect l="l" t="t" r="r" b="b"/>
              <a:pathLst>
                <a:path w="7409317" h="3814178">
                  <a:moveTo>
                    <a:pt x="0" y="0"/>
                  </a:moveTo>
                  <a:lnTo>
                    <a:pt x="0" y="3814178"/>
                  </a:lnTo>
                  <a:lnTo>
                    <a:pt x="7409317" y="3814178"/>
                  </a:lnTo>
                  <a:lnTo>
                    <a:pt x="7409317" y="0"/>
                  </a:lnTo>
                  <a:lnTo>
                    <a:pt x="0" y="0"/>
                  </a:lnTo>
                  <a:close/>
                  <a:moveTo>
                    <a:pt x="7348357" y="3753218"/>
                  </a:moveTo>
                  <a:lnTo>
                    <a:pt x="59690" y="3753218"/>
                  </a:lnTo>
                  <a:lnTo>
                    <a:pt x="59690" y="59690"/>
                  </a:lnTo>
                  <a:lnTo>
                    <a:pt x="7348357" y="59690"/>
                  </a:lnTo>
                  <a:lnTo>
                    <a:pt x="7348357" y="3753218"/>
                  </a:lnTo>
                  <a:close/>
                </a:path>
              </a:pathLst>
            </a:custGeom>
            <a:solidFill>
              <a:srgbClr val="10609D">
                <a:alpha val="9804"/>
              </a:srgbClr>
            </a:solidFill>
          </p:spPr>
          <p:txBody>
            <a:bodyPr/>
            <a:lstStyle/>
            <a:p>
              <a:endParaRPr lang="en-US"/>
            </a:p>
          </p:txBody>
        </p:sp>
      </p:grpSp>
      <p:sp>
        <p:nvSpPr>
          <p:cNvPr id="5" name="AutoShape 5"/>
          <p:cNvSpPr/>
          <p:nvPr/>
        </p:nvSpPr>
        <p:spPr>
          <a:xfrm>
            <a:off x="6629400" y="340966"/>
            <a:ext cx="11380089" cy="9579667"/>
          </a:xfrm>
          <a:prstGeom prst="rect">
            <a:avLst/>
          </a:prstGeom>
          <a:solidFill>
            <a:srgbClr val="10609D"/>
          </a:solidFill>
        </p:spPr>
        <p:txBody>
          <a:bodyPr/>
          <a:lstStyle/>
          <a:p>
            <a:endParaRPr lang="en-US"/>
          </a:p>
        </p:txBody>
      </p:sp>
      <p:grpSp>
        <p:nvGrpSpPr>
          <p:cNvPr id="13" name="Group 12"/>
          <p:cNvGrpSpPr/>
          <p:nvPr/>
        </p:nvGrpSpPr>
        <p:grpSpPr>
          <a:xfrm>
            <a:off x="7344676" y="1153744"/>
            <a:ext cx="10282923" cy="5185768"/>
            <a:chOff x="7443964" y="456800"/>
            <a:chExt cx="10282923" cy="5185768"/>
          </a:xfrm>
        </p:grpSpPr>
        <p:grpSp>
          <p:nvGrpSpPr>
            <p:cNvPr id="11" name="Group 10"/>
            <p:cNvGrpSpPr/>
            <p:nvPr/>
          </p:nvGrpSpPr>
          <p:grpSpPr>
            <a:xfrm>
              <a:off x="8931156" y="456800"/>
              <a:ext cx="6163776" cy="1440783"/>
              <a:chOff x="9621457" y="403278"/>
              <a:chExt cx="6163776" cy="1440783"/>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621457" y="403278"/>
                <a:ext cx="6163776" cy="1440783"/>
              </a:xfrm>
              <a:prstGeom prst="rect">
                <a:avLst/>
              </a:prstGeom>
            </p:spPr>
          </p:pic>
          <p:sp>
            <p:nvSpPr>
              <p:cNvPr id="10" name="TextBox 9"/>
              <p:cNvSpPr txBox="1"/>
              <p:nvPr/>
            </p:nvSpPr>
            <p:spPr>
              <a:xfrm>
                <a:off x="10472606" y="802642"/>
                <a:ext cx="4461478" cy="830997"/>
              </a:xfrm>
              <a:prstGeom prst="rect">
                <a:avLst/>
              </a:prstGeom>
              <a:noFill/>
            </p:spPr>
            <p:txBody>
              <a:bodyPr wrap="none" rtlCol="0">
                <a:spAutoFit/>
              </a:bodyPr>
              <a:lstStyle/>
              <a:p>
                <a:r>
                  <a:rPr lang="en-US" sz="4800" b="1">
                    <a:latin typeface="Arial" pitchFamily="34" charset="0"/>
                    <a:cs typeface="Arial" pitchFamily="34" charset="0"/>
                  </a:rPr>
                  <a:t>HOẠT ĐỘNG 3</a:t>
                </a:r>
              </a:p>
            </p:txBody>
          </p:sp>
        </p:grpSp>
        <p:sp>
          <p:nvSpPr>
            <p:cNvPr id="12" name="Rectangle 11"/>
            <p:cNvSpPr/>
            <p:nvPr/>
          </p:nvSpPr>
          <p:spPr>
            <a:xfrm>
              <a:off x="7443964" y="2226248"/>
              <a:ext cx="10282923" cy="3416320"/>
            </a:xfrm>
            <a:prstGeom prst="rect">
              <a:avLst/>
            </a:prstGeom>
          </p:spPr>
          <p:txBody>
            <a:bodyPr wrap="square">
              <a:spAutoFit/>
            </a:bodyPr>
            <a:lstStyle/>
            <a:p>
              <a:pPr algn="ctr">
                <a:lnSpc>
                  <a:spcPct val="150000"/>
                </a:lnSpc>
              </a:pPr>
              <a:r>
                <a:rPr lang="vi-VN" sz="4800" b="1">
                  <a:solidFill>
                    <a:schemeClr val="bg1"/>
                  </a:solidFill>
                  <a:latin typeface="Arial" pitchFamily="34" charset="0"/>
                  <a:cs typeface="Arial" pitchFamily="34" charset="0"/>
                </a:rPr>
                <a:t>Sắp xếp theo nhóm các nghề thuộc hoạt động sản xuất, kinh doanh và dịch vụ của địa phương.</a:t>
              </a:r>
            </a:p>
          </p:txBody>
        </p:sp>
      </p:grpSp>
      <p:pic>
        <p:nvPicPr>
          <p:cNvPr id="15"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42113" y="1311149"/>
            <a:ext cx="5570571" cy="3732282"/>
          </a:xfrm>
          <a:prstGeom prst="rect">
            <a:avLst/>
          </a:prstGeom>
        </p:spPr>
      </p:pic>
      <p:pic>
        <p:nvPicPr>
          <p:cNvPr id="17" name="Picture 9"/>
          <p:cNvPicPr>
            <a:picLocks noChangeAspect="1"/>
          </p:cNvPicPr>
          <p:nvPr/>
        </p:nvPicPr>
        <p:blipFill>
          <a:blip r:embed="rId6"/>
          <a:srcRect/>
          <a:stretch>
            <a:fillRect/>
          </a:stretch>
        </p:blipFill>
        <p:spPr>
          <a:xfrm>
            <a:off x="542112" y="5295899"/>
            <a:ext cx="5570572" cy="3870554"/>
          </a:xfrm>
          <a:prstGeom prst="rect">
            <a:avLst/>
          </a:prstGeom>
        </p:spPr>
      </p:pic>
      <p:pic>
        <p:nvPicPr>
          <p:cNvPr id="18"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076673" y="7751640"/>
            <a:ext cx="2053800" cy="2066717"/>
          </a:xfrm>
          <a:prstGeom prst="rect">
            <a:avLst/>
          </a:prstGeom>
        </p:spPr>
      </p:pic>
      <p:pic>
        <p:nvPicPr>
          <p:cNvPr id="19"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227751" y="7472630"/>
            <a:ext cx="4532465" cy="2080285"/>
          </a:xfrm>
          <a:prstGeom prst="rect">
            <a:avLst/>
          </a:prstGeom>
        </p:spPr>
      </p:pic>
      <p:pic>
        <p:nvPicPr>
          <p:cNvPr id="2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862727" y="8454996"/>
            <a:ext cx="10053146" cy="749162"/>
          </a:xfrm>
          <a:prstGeom prst="rect">
            <a:avLst/>
          </a:prstGeom>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876" t="14808" r="6876" b="2261"/>
          <a:stretch>
            <a:fillRect/>
          </a:stretch>
        </p:blipFill>
        <p:spPr>
          <a:xfrm>
            <a:off x="0" y="0"/>
            <a:ext cx="18288000" cy="10287000"/>
          </a:xfrm>
          <a:prstGeom prst="rect">
            <a:avLst/>
          </a:prstGeom>
        </p:spPr>
      </p:pic>
      <p:sp>
        <p:nvSpPr>
          <p:cNvPr id="14" name="Rectangle 13"/>
          <p:cNvSpPr/>
          <p:nvPr/>
        </p:nvSpPr>
        <p:spPr>
          <a:xfrm>
            <a:off x="522662" y="3009900"/>
            <a:ext cx="17155738" cy="7086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312378" y="173158"/>
            <a:ext cx="15881060" cy="1025266"/>
            <a:chOff x="62629" y="14468"/>
            <a:chExt cx="15226320" cy="1025266"/>
          </a:xfrm>
        </p:grpSpPr>
        <p:sp>
          <p:nvSpPr>
            <p:cNvPr id="15" name="Rectangle 14"/>
            <p:cNvSpPr/>
            <p:nvPr/>
          </p:nvSpPr>
          <p:spPr>
            <a:xfrm>
              <a:off x="589604" y="118412"/>
              <a:ext cx="14699345" cy="820674"/>
            </a:xfrm>
            <a:prstGeom prst="rect">
              <a:avLst/>
            </a:prstGeom>
          </p:spPr>
          <p:txBody>
            <a:bodyPr wrap="square">
              <a:spAutoFit/>
            </a:bodyPr>
            <a:lstStyle/>
            <a:p>
              <a:pPr algn="ctr">
                <a:lnSpc>
                  <a:spcPct val="150000"/>
                </a:lnSpc>
              </a:pPr>
              <a:r>
                <a:rPr lang="vi-VN" sz="3600" b="1">
                  <a:solidFill>
                    <a:schemeClr val="bg1"/>
                  </a:solidFill>
                  <a:latin typeface="Arial" pitchFamily="34" charset="0"/>
                  <a:cs typeface="Arial" pitchFamily="34" charset="0"/>
                </a:rPr>
                <a:t>Sắp xếp các nghề vào ba nhóm hoạt động nghề nghiệp</a:t>
              </a:r>
              <a:endParaRPr lang="en-US" sz="3600">
                <a:solidFill>
                  <a:schemeClr val="bg1"/>
                </a:solidFill>
                <a:latin typeface="Arial" pitchFamily="34" charset="0"/>
                <a:cs typeface="Arial" pitchFamily="34" charset="0"/>
              </a:endParaRPr>
            </a:p>
          </p:txBody>
        </p:sp>
        <p:pic>
          <p:nvPicPr>
            <p:cNvPr id="16"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629" y="14468"/>
              <a:ext cx="1921650" cy="1025266"/>
            </a:xfrm>
            <a:prstGeom prst="rect">
              <a:avLst/>
            </a:prstGeom>
          </p:spPr>
        </p:pic>
        <p:sp>
          <p:nvSpPr>
            <p:cNvPr id="17" name="TextBox 16"/>
            <p:cNvSpPr txBox="1"/>
            <p:nvPr/>
          </p:nvSpPr>
          <p:spPr>
            <a:xfrm>
              <a:off x="432586" y="173158"/>
              <a:ext cx="1181734"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NV1</a:t>
              </a:r>
            </a:p>
          </p:txBody>
        </p:sp>
      </p:grpSp>
      <p:pic>
        <p:nvPicPr>
          <p:cNvPr id="24"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40600" y="1868168"/>
            <a:ext cx="1540685" cy="1543617"/>
          </a:xfrm>
          <a:prstGeom prst="rect">
            <a:avLst/>
          </a:prstGeom>
        </p:spPr>
      </p:pic>
      <p:grpSp>
        <p:nvGrpSpPr>
          <p:cNvPr id="5" name="Group 4"/>
          <p:cNvGrpSpPr/>
          <p:nvPr/>
        </p:nvGrpSpPr>
        <p:grpSpPr>
          <a:xfrm>
            <a:off x="296726" y="1388924"/>
            <a:ext cx="15248074" cy="1358024"/>
            <a:chOff x="1468268" y="1409700"/>
            <a:chExt cx="15248074" cy="1358024"/>
          </a:xfrm>
        </p:grpSpPr>
        <p:sp>
          <p:nvSpPr>
            <p:cNvPr id="13" name="Rectangle 12"/>
            <p:cNvSpPr/>
            <p:nvPr/>
          </p:nvSpPr>
          <p:spPr>
            <a:xfrm>
              <a:off x="1468268" y="1409700"/>
              <a:ext cx="14076532" cy="1358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87584" y="1633899"/>
              <a:ext cx="12128758" cy="820674"/>
            </a:xfrm>
            <a:prstGeom prst="rect">
              <a:avLst/>
            </a:prstGeom>
          </p:spPr>
          <p:txBody>
            <a:bodyPr wrap="square">
              <a:spAutoFit/>
            </a:bodyPr>
            <a:lstStyle/>
            <a:p>
              <a:pPr algn="just">
                <a:lnSpc>
                  <a:spcPct val="150000"/>
                </a:lnSpc>
              </a:pPr>
              <a:r>
                <a:rPr lang="vi-VN" sz="3600">
                  <a:latin typeface="Arial" pitchFamily="34" charset="0"/>
                  <a:cs typeface="Arial" pitchFamily="34" charset="0"/>
                </a:rPr>
                <a:t>HS điền hoặc dán những nghề phù hợp vào mỗi cột</a:t>
              </a:r>
              <a:r>
                <a:rPr lang="en-US" sz="3600">
                  <a:latin typeface="Arial" pitchFamily="34" charset="0"/>
                  <a:cs typeface="Arial" pitchFamily="34" charset="0"/>
                </a:rPr>
                <a:t>:</a:t>
              </a:r>
            </a:p>
          </p:txBody>
        </p:sp>
        <p:grpSp>
          <p:nvGrpSpPr>
            <p:cNvPr id="4" name="Group 3"/>
            <p:cNvGrpSpPr/>
            <p:nvPr/>
          </p:nvGrpSpPr>
          <p:grpSpPr>
            <a:xfrm>
              <a:off x="1694204" y="1495053"/>
              <a:ext cx="2592522" cy="1187318"/>
              <a:chOff x="3410984" y="2933701"/>
              <a:chExt cx="2592522" cy="1318623"/>
            </a:xfrm>
          </p:grpSpPr>
          <p:pic>
            <p:nvPicPr>
              <p:cNvPr id="23"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410984" y="2933701"/>
                <a:ext cx="2592522" cy="1318623"/>
              </a:xfrm>
              <a:prstGeom prst="rect">
                <a:avLst/>
              </a:prstGeom>
            </p:spPr>
          </p:pic>
          <p:sp>
            <p:nvSpPr>
              <p:cNvPr id="25" name="TextBox 24"/>
              <p:cNvSpPr txBox="1"/>
              <p:nvPr/>
            </p:nvSpPr>
            <p:spPr>
              <a:xfrm>
                <a:off x="3653110" y="3184714"/>
                <a:ext cx="2108269" cy="717808"/>
              </a:xfrm>
              <a:prstGeom prst="rect">
                <a:avLst/>
              </a:prstGeom>
              <a:noFill/>
            </p:spPr>
            <p:txBody>
              <a:bodyPr wrap="none" rtlCol="0">
                <a:spAutoFit/>
              </a:bodyPr>
              <a:lstStyle/>
              <a:p>
                <a:r>
                  <a:rPr lang="en-US" sz="3600" b="1">
                    <a:latin typeface="Arial" pitchFamily="34" charset="0"/>
                    <a:cs typeface="Arial" pitchFamily="34" charset="0"/>
                  </a:rPr>
                  <a:t>Yêu cầu:</a:t>
                </a:r>
              </a:p>
            </p:txBody>
          </p:sp>
        </p:grpSp>
      </p:grpSp>
      <p:sp>
        <p:nvSpPr>
          <p:cNvPr id="6" name="Rounded Rectangle 5"/>
          <p:cNvSpPr/>
          <p:nvPr/>
        </p:nvSpPr>
        <p:spPr>
          <a:xfrm>
            <a:off x="5474638" y="3568991"/>
            <a:ext cx="3886200" cy="150311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3200">
                <a:latin typeface="Arial" pitchFamily="34" charset="0"/>
                <a:cs typeface="Arial" pitchFamily="34" charset="0"/>
              </a:rPr>
              <a:t>Công nghệ thực phẩm, dược phẩm</a:t>
            </a:r>
          </a:p>
        </p:txBody>
      </p:sp>
      <p:sp>
        <p:nvSpPr>
          <p:cNvPr id="27" name="Rounded Rectangle 26"/>
          <p:cNvSpPr/>
          <p:nvPr/>
        </p:nvSpPr>
        <p:spPr>
          <a:xfrm>
            <a:off x="9608813" y="3523550"/>
            <a:ext cx="2438400" cy="150311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3200">
                <a:latin typeface="Arial" pitchFamily="34" charset="0"/>
                <a:cs typeface="Arial" pitchFamily="34" charset="0"/>
              </a:rPr>
              <a:t>Sản xuất đường mía</a:t>
            </a:r>
          </a:p>
        </p:txBody>
      </p:sp>
      <p:sp>
        <p:nvSpPr>
          <p:cNvPr id="28" name="Rounded Rectangle 27"/>
          <p:cNvSpPr/>
          <p:nvPr/>
        </p:nvSpPr>
        <p:spPr>
          <a:xfrm>
            <a:off x="12301213" y="3523551"/>
            <a:ext cx="2133600" cy="150311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3200">
                <a:latin typeface="Arial" pitchFamily="34" charset="0"/>
                <a:cs typeface="Arial" pitchFamily="34" charset="0"/>
              </a:rPr>
              <a:t>Kế toán</a:t>
            </a:r>
          </a:p>
        </p:txBody>
      </p:sp>
      <p:sp>
        <p:nvSpPr>
          <p:cNvPr id="29" name="Rounded Rectangle 28"/>
          <p:cNvSpPr/>
          <p:nvPr/>
        </p:nvSpPr>
        <p:spPr>
          <a:xfrm>
            <a:off x="14727851" y="3568991"/>
            <a:ext cx="2133600" cy="150311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3200">
                <a:latin typeface="Arial" pitchFamily="34" charset="0"/>
                <a:cs typeface="Arial" pitchFamily="34" charset="0"/>
              </a:rPr>
              <a:t>Lễ tân</a:t>
            </a:r>
          </a:p>
        </p:txBody>
      </p:sp>
      <p:sp>
        <p:nvSpPr>
          <p:cNvPr id="30" name="Rounded Rectangle 29"/>
          <p:cNvSpPr/>
          <p:nvPr/>
        </p:nvSpPr>
        <p:spPr>
          <a:xfrm>
            <a:off x="5474637" y="5636266"/>
            <a:ext cx="3790625" cy="150311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3200">
                <a:latin typeface="Arial" pitchFamily="34" charset="0"/>
                <a:cs typeface="Arial" pitchFamily="34" charset="0"/>
              </a:rPr>
              <a:t>Công nghệ da giày</a:t>
            </a:r>
          </a:p>
        </p:txBody>
      </p:sp>
      <p:sp>
        <p:nvSpPr>
          <p:cNvPr id="32" name="Rounded Rectangle 31"/>
          <p:cNvSpPr/>
          <p:nvPr/>
        </p:nvSpPr>
        <p:spPr>
          <a:xfrm>
            <a:off x="9583413" y="5636266"/>
            <a:ext cx="2108200" cy="150311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3200">
                <a:latin typeface="Arial" pitchFamily="34" charset="0"/>
                <a:cs typeface="Arial" pitchFamily="34" charset="0"/>
              </a:rPr>
              <a:t>Tiếp thị</a:t>
            </a:r>
          </a:p>
        </p:txBody>
      </p:sp>
      <p:sp>
        <p:nvSpPr>
          <p:cNvPr id="33" name="Rounded Rectangle 32"/>
          <p:cNvSpPr/>
          <p:nvPr/>
        </p:nvSpPr>
        <p:spPr>
          <a:xfrm>
            <a:off x="12047213" y="5603526"/>
            <a:ext cx="2133600" cy="150311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3200">
                <a:latin typeface="Arial" pitchFamily="34" charset="0"/>
                <a:cs typeface="Arial" pitchFamily="34" charset="0"/>
              </a:rPr>
              <a:t>Dịch vụ vận tải</a:t>
            </a:r>
          </a:p>
        </p:txBody>
      </p:sp>
      <p:sp>
        <p:nvSpPr>
          <p:cNvPr id="34" name="Rounded Rectangle 33"/>
          <p:cNvSpPr/>
          <p:nvPr/>
        </p:nvSpPr>
        <p:spPr>
          <a:xfrm>
            <a:off x="14434813" y="5636266"/>
            <a:ext cx="2426638" cy="150311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3200">
                <a:latin typeface="Arial" pitchFamily="34" charset="0"/>
                <a:cs typeface="Arial" pitchFamily="34" charset="0"/>
              </a:rPr>
              <a:t>Hướng dẫn du lịch</a:t>
            </a:r>
          </a:p>
        </p:txBody>
      </p:sp>
      <p:sp>
        <p:nvSpPr>
          <p:cNvPr id="35" name="Rounded Rectangle 34"/>
          <p:cNvSpPr/>
          <p:nvPr/>
        </p:nvSpPr>
        <p:spPr>
          <a:xfrm>
            <a:off x="5379063" y="7891507"/>
            <a:ext cx="3569350" cy="150311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3200">
                <a:latin typeface="Arial" pitchFamily="34" charset="0"/>
                <a:cs typeface="Arial" pitchFamily="34" charset="0"/>
              </a:rPr>
              <a:t>Thiết kế thời trang</a:t>
            </a:r>
          </a:p>
        </p:txBody>
      </p:sp>
      <p:sp>
        <p:nvSpPr>
          <p:cNvPr id="36" name="Rounded Rectangle 35"/>
          <p:cNvSpPr/>
          <p:nvPr/>
        </p:nvSpPr>
        <p:spPr>
          <a:xfrm>
            <a:off x="9290662" y="7904207"/>
            <a:ext cx="2438400" cy="150311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3200">
                <a:latin typeface="Arial" pitchFamily="34" charset="0"/>
                <a:cs typeface="Arial" pitchFamily="34" charset="0"/>
              </a:rPr>
              <a:t>Tài chính ngân hàng</a:t>
            </a:r>
          </a:p>
        </p:txBody>
      </p:sp>
      <p:sp>
        <p:nvSpPr>
          <p:cNvPr id="37" name="Rounded Rectangle 36"/>
          <p:cNvSpPr/>
          <p:nvPr/>
        </p:nvSpPr>
        <p:spPr>
          <a:xfrm>
            <a:off x="12047213" y="7904207"/>
            <a:ext cx="2133600" cy="150311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3200">
                <a:latin typeface="Arial" pitchFamily="34" charset="0"/>
                <a:cs typeface="Arial" pitchFamily="34" charset="0"/>
              </a:rPr>
              <a:t>Công tác xã hội</a:t>
            </a:r>
          </a:p>
        </p:txBody>
      </p:sp>
      <p:sp>
        <p:nvSpPr>
          <p:cNvPr id="38" name="Rounded Rectangle 37"/>
          <p:cNvSpPr/>
          <p:nvPr/>
        </p:nvSpPr>
        <p:spPr>
          <a:xfrm>
            <a:off x="14434813" y="7891507"/>
            <a:ext cx="2426638" cy="150311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3200">
                <a:latin typeface="Arial" pitchFamily="34" charset="0"/>
                <a:cs typeface="Arial" pitchFamily="34" charset="0"/>
              </a:rPr>
              <a:t>Chăm sóc sắc đẹp</a:t>
            </a:r>
          </a:p>
        </p:txBody>
      </p:sp>
      <p:sp>
        <p:nvSpPr>
          <p:cNvPr id="9" name="Oval 8"/>
          <p:cNvSpPr/>
          <p:nvPr/>
        </p:nvSpPr>
        <p:spPr>
          <a:xfrm>
            <a:off x="1118270" y="3152424"/>
            <a:ext cx="3128778" cy="211271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sz="3200" b="1">
                <a:latin typeface="Arial" pitchFamily="34" charset="0"/>
                <a:cs typeface="Arial" pitchFamily="34" charset="0"/>
              </a:rPr>
              <a:t>Hoạt động sản xuất</a:t>
            </a:r>
          </a:p>
        </p:txBody>
      </p:sp>
      <p:sp>
        <p:nvSpPr>
          <p:cNvPr id="40" name="Oval 39"/>
          <p:cNvSpPr/>
          <p:nvPr/>
        </p:nvSpPr>
        <p:spPr>
          <a:xfrm>
            <a:off x="1166283" y="5499392"/>
            <a:ext cx="3347540" cy="211271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3200" b="1">
                <a:latin typeface="Arial" pitchFamily="34" charset="0"/>
                <a:cs typeface="Arial" pitchFamily="34" charset="0"/>
              </a:rPr>
              <a:t>Hoạt động kinh doanh</a:t>
            </a:r>
          </a:p>
        </p:txBody>
      </p:sp>
      <p:sp>
        <p:nvSpPr>
          <p:cNvPr id="41" name="Oval 40"/>
          <p:cNvSpPr/>
          <p:nvPr/>
        </p:nvSpPr>
        <p:spPr>
          <a:xfrm>
            <a:off x="1284020" y="7904207"/>
            <a:ext cx="3128778" cy="211271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en-US" sz="3200" b="1">
                <a:latin typeface="Arial" pitchFamily="34" charset="0"/>
                <a:cs typeface="Arial" pitchFamily="34" charset="0"/>
              </a:rPr>
              <a:t>Hoạt động dịch vụ</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fill="hold"/>
                                        <p:tgtEl>
                                          <p:spTgt spid="40"/>
                                        </p:tgtEl>
                                        <p:attrNameLst>
                                          <p:attrName>ppt_x</p:attrName>
                                        </p:attrNameLst>
                                      </p:cBhvr>
                                      <p:tavLst>
                                        <p:tav tm="0">
                                          <p:val>
                                            <p:strVal val="#ppt_x"/>
                                          </p:val>
                                        </p:tav>
                                        <p:tav tm="100000">
                                          <p:val>
                                            <p:strVal val="#ppt_x"/>
                                          </p:val>
                                        </p:tav>
                                      </p:tavLst>
                                    </p:anim>
                                    <p:anim calcmode="lin" valueType="num">
                                      <p:cBhvr additive="base">
                                        <p:cTn id="27" dur="500" fill="hold"/>
                                        <p:tgtEl>
                                          <p:spTgt spid="4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ppt_x"/>
                                          </p:val>
                                        </p:tav>
                                        <p:tav tm="100000">
                                          <p:val>
                                            <p:strVal val="#ppt_x"/>
                                          </p:val>
                                        </p:tav>
                                      </p:tavLst>
                                    </p:anim>
                                    <p:anim calcmode="lin" valueType="num">
                                      <p:cBhvr additive="base">
                                        <p:cTn id="31" dur="500" fill="hold"/>
                                        <p:tgtEl>
                                          <p:spTgt spid="4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ppt_x"/>
                                          </p:val>
                                        </p:tav>
                                        <p:tav tm="100000">
                                          <p:val>
                                            <p:strVal val="#ppt_x"/>
                                          </p:val>
                                        </p:tav>
                                      </p:tavLst>
                                    </p:anim>
                                    <p:anim calcmode="lin" valueType="num">
                                      <p:cBhvr additive="base">
                                        <p:cTn id="51" dur="500" fill="hold"/>
                                        <p:tgtEl>
                                          <p:spTgt spid="3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ppt_x"/>
                                          </p:val>
                                        </p:tav>
                                        <p:tav tm="100000">
                                          <p:val>
                                            <p:strVal val="#ppt_x"/>
                                          </p:val>
                                        </p:tav>
                                      </p:tavLst>
                                    </p:anim>
                                    <p:anim calcmode="lin" valueType="num">
                                      <p:cBhvr additive="base">
                                        <p:cTn id="55" dur="500" fill="hold"/>
                                        <p:tgtEl>
                                          <p:spTgt spid="3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ppt_x"/>
                                          </p:val>
                                        </p:tav>
                                        <p:tav tm="100000">
                                          <p:val>
                                            <p:strVal val="#ppt_x"/>
                                          </p:val>
                                        </p:tav>
                                      </p:tavLst>
                                    </p:anim>
                                    <p:anim calcmode="lin" valueType="num">
                                      <p:cBhvr additive="base">
                                        <p:cTn id="59" dur="500" fill="hold"/>
                                        <p:tgtEl>
                                          <p:spTgt spid="3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fill="hold"/>
                                        <p:tgtEl>
                                          <p:spTgt spid="33"/>
                                        </p:tgtEl>
                                        <p:attrNameLst>
                                          <p:attrName>ppt_x</p:attrName>
                                        </p:attrNameLst>
                                      </p:cBhvr>
                                      <p:tavLst>
                                        <p:tav tm="0">
                                          <p:val>
                                            <p:strVal val="#ppt_x"/>
                                          </p:val>
                                        </p:tav>
                                        <p:tav tm="100000">
                                          <p:val>
                                            <p:strVal val="#ppt_x"/>
                                          </p:val>
                                        </p:tav>
                                      </p:tavLst>
                                    </p:anim>
                                    <p:anim calcmode="lin" valueType="num">
                                      <p:cBhvr additive="base">
                                        <p:cTn id="63" dur="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ppt_x"/>
                                          </p:val>
                                        </p:tav>
                                        <p:tav tm="100000">
                                          <p:val>
                                            <p:strVal val="#ppt_x"/>
                                          </p:val>
                                        </p:tav>
                                      </p:tavLst>
                                    </p:anim>
                                    <p:anim calcmode="lin" valueType="num">
                                      <p:cBhvr additive="base">
                                        <p:cTn id="67" dur="5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ppt_x"/>
                                          </p:val>
                                        </p:tav>
                                        <p:tav tm="100000">
                                          <p:val>
                                            <p:strVal val="#ppt_x"/>
                                          </p:val>
                                        </p:tav>
                                      </p:tavLst>
                                    </p:anim>
                                    <p:anim calcmode="lin" valueType="num">
                                      <p:cBhvr additive="base">
                                        <p:cTn id="71" dur="500" fill="hold"/>
                                        <p:tgtEl>
                                          <p:spTgt spid="29"/>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additive="base">
                                        <p:cTn id="74" dur="500" fill="hold"/>
                                        <p:tgtEl>
                                          <p:spTgt spid="34"/>
                                        </p:tgtEl>
                                        <p:attrNameLst>
                                          <p:attrName>ppt_x</p:attrName>
                                        </p:attrNameLst>
                                      </p:cBhvr>
                                      <p:tavLst>
                                        <p:tav tm="0">
                                          <p:val>
                                            <p:strVal val="#ppt_x"/>
                                          </p:val>
                                        </p:tav>
                                        <p:tav tm="100000">
                                          <p:val>
                                            <p:strVal val="#ppt_x"/>
                                          </p:val>
                                        </p:tav>
                                      </p:tavLst>
                                    </p:anim>
                                    <p:anim calcmode="lin" valueType="num">
                                      <p:cBhvr additive="base">
                                        <p:cTn id="75" dur="500" fill="hold"/>
                                        <p:tgtEl>
                                          <p:spTgt spid="34"/>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 calcmode="lin" valueType="num">
                                      <p:cBhvr additive="base">
                                        <p:cTn id="78" dur="500" fill="hold"/>
                                        <p:tgtEl>
                                          <p:spTgt spid="38"/>
                                        </p:tgtEl>
                                        <p:attrNameLst>
                                          <p:attrName>ppt_x</p:attrName>
                                        </p:attrNameLst>
                                      </p:cBhvr>
                                      <p:tavLst>
                                        <p:tav tm="0">
                                          <p:val>
                                            <p:strVal val="#ppt_x"/>
                                          </p:val>
                                        </p:tav>
                                        <p:tav tm="100000">
                                          <p:val>
                                            <p:strVal val="#ppt_x"/>
                                          </p:val>
                                        </p:tav>
                                      </p:tavLst>
                                    </p:anim>
                                    <p:anim calcmode="lin" valueType="num">
                                      <p:cBhvr additive="base">
                                        <p:cTn id="7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27" grpId="0" animBg="1"/>
      <p:bldP spid="28" grpId="0" animBg="1"/>
      <p:bldP spid="29" grpId="0" animBg="1"/>
      <p:bldP spid="30" grpId="0" animBg="1"/>
      <p:bldP spid="32" grpId="0" animBg="1"/>
      <p:bldP spid="33" grpId="0" animBg="1"/>
      <p:bldP spid="34" grpId="0" animBg="1"/>
      <p:bldP spid="35" grpId="0" animBg="1"/>
      <p:bldP spid="36" grpId="0" animBg="1"/>
      <p:bldP spid="37" grpId="0" animBg="1"/>
      <p:bldP spid="38" grpId="0" animBg="1"/>
      <p:bldP spid="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876" t="14808" r="6876" b="2261"/>
          <a:stretch>
            <a:fillRect/>
          </a:stretch>
        </p:blipFill>
        <p:spPr>
          <a:xfrm>
            <a:off x="0" y="0"/>
            <a:ext cx="18288000" cy="10287000"/>
          </a:xfrm>
          <a:prstGeom prst="rect">
            <a:avLst/>
          </a:prstGeom>
        </p:spPr>
      </p:pic>
      <p:sp>
        <p:nvSpPr>
          <p:cNvPr id="14" name="Rectangle 13"/>
          <p:cNvSpPr/>
          <p:nvPr/>
        </p:nvSpPr>
        <p:spPr>
          <a:xfrm>
            <a:off x="522662" y="1562100"/>
            <a:ext cx="17155738" cy="8724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312378" y="173158"/>
            <a:ext cx="15881060" cy="1025266"/>
            <a:chOff x="62629" y="14468"/>
            <a:chExt cx="15226320" cy="1025266"/>
          </a:xfrm>
        </p:grpSpPr>
        <p:sp>
          <p:nvSpPr>
            <p:cNvPr id="15" name="Rectangle 14"/>
            <p:cNvSpPr/>
            <p:nvPr/>
          </p:nvSpPr>
          <p:spPr>
            <a:xfrm>
              <a:off x="589604" y="118412"/>
              <a:ext cx="14699345" cy="820674"/>
            </a:xfrm>
            <a:prstGeom prst="rect">
              <a:avLst/>
            </a:prstGeom>
          </p:spPr>
          <p:txBody>
            <a:bodyPr wrap="square">
              <a:spAutoFit/>
            </a:bodyPr>
            <a:lstStyle/>
            <a:p>
              <a:pPr algn="ctr">
                <a:lnSpc>
                  <a:spcPct val="150000"/>
                </a:lnSpc>
              </a:pPr>
              <a:r>
                <a:rPr lang="vi-VN" sz="3600" b="1">
                  <a:solidFill>
                    <a:schemeClr val="bg1"/>
                  </a:solidFill>
                  <a:latin typeface="Arial" pitchFamily="34" charset="0"/>
                  <a:cs typeface="Arial" pitchFamily="34" charset="0"/>
                </a:rPr>
                <a:t>Sắp xếp các nghề vào ba nhóm hoạt động nghề nghiệp</a:t>
              </a:r>
              <a:endParaRPr lang="en-US" sz="3600">
                <a:solidFill>
                  <a:schemeClr val="bg1"/>
                </a:solidFill>
                <a:latin typeface="Arial" pitchFamily="34" charset="0"/>
                <a:cs typeface="Arial" pitchFamily="34" charset="0"/>
              </a:endParaRPr>
            </a:p>
          </p:txBody>
        </p:sp>
        <p:pic>
          <p:nvPicPr>
            <p:cNvPr id="16"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629" y="14468"/>
              <a:ext cx="1921650" cy="1025266"/>
            </a:xfrm>
            <a:prstGeom prst="rect">
              <a:avLst/>
            </a:prstGeom>
          </p:spPr>
        </p:pic>
        <p:sp>
          <p:nvSpPr>
            <p:cNvPr id="17" name="TextBox 16"/>
            <p:cNvSpPr txBox="1"/>
            <p:nvPr/>
          </p:nvSpPr>
          <p:spPr>
            <a:xfrm>
              <a:off x="432586" y="173158"/>
              <a:ext cx="1181734"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NV1</a:t>
              </a:r>
            </a:p>
          </p:txBody>
        </p:sp>
      </p:grpSp>
      <p:pic>
        <p:nvPicPr>
          <p:cNvPr id="24"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40600" y="1868168"/>
            <a:ext cx="1540685" cy="1543617"/>
          </a:xfrm>
          <a:prstGeom prst="rect">
            <a:avLst/>
          </a:prstGeom>
        </p:spPr>
      </p:pic>
      <p:sp>
        <p:nvSpPr>
          <p:cNvPr id="9" name="Oval 8"/>
          <p:cNvSpPr/>
          <p:nvPr/>
        </p:nvSpPr>
        <p:spPr>
          <a:xfrm>
            <a:off x="1771835" y="1822727"/>
            <a:ext cx="3128778" cy="191643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sz="3200" b="1">
                <a:latin typeface="Arial" pitchFamily="34" charset="0"/>
                <a:cs typeface="Arial" pitchFamily="34" charset="0"/>
              </a:rPr>
              <a:t>Hoạt động sản xuất</a:t>
            </a:r>
          </a:p>
        </p:txBody>
      </p:sp>
      <p:sp>
        <p:nvSpPr>
          <p:cNvPr id="40" name="Oval 39"/>
          <p:cNvSpPr/>
          <p:nvPr/>
        </p:nvSpPr>
        <p:spPr>
          <a:xfrm>
            <a:off x="7201551" y="1724585"/>
            <a:ext cx="3347540" cy="211271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3200" b="1">
                <a:latin typeface="Arial" pitchFamily="34" charset="0"/>
                <a:cs typeface="Arial" pitchFamily="34" charset="0"/>
              </a:rPr>
              <a:t>Hoạt động kinh doanh</a:t>
            </a:r>
          </a:p>
        </p:txBody>
      </p:sp>
      <p:sp>
        <p:nvSpPr>
          <p:cNvPr id="41" name="Oval 40"/>
          <p:cNvSpPr/>
          <p:nvPr/>
        </p:nvSpPr>
        <p:spPr>
          <a:xfrm>
            <a:off x="13083265" y="1641564"/>
            <a:ext cx="3128778" cy="211271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en-US" sz="3200" b="1">
                <a:latin typeface="Arial" pitchFamily="34" charset="0"/>
                <a:cs typeface="Arial" pitchFamily="34" charset="0"/>
              </a:rPr>
              <a:t>Hoạt động dịch vụ</a:t>
            </a:r>
          </a:p>
        </p:txBody>
      </p:sp>
      <p:sp>
        <p:nvSpPr>
          <p:cNvPr id="3" name="Rectangle 2"/>
          <p:cNvSpPr/>
          <p:nvPr/>
        </p:nvSpPr>
        <p:spPr>
          <a:xfrm>
            <a:off x="1771835" y="3980882"/>
            <a:ext cx="158957" cy="603941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405824" y="3980882"/>
            <a:ext cx="3886200" cy="15031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sz="3200">
                <a:latin typeface="Arial" pitchFamily="34" charset="0"/>
                <a:cs typeface="Arial" pitchFamily="34" charset="0"/>
              </a:rPr>
              <a:t>Công nghệ thực phẩm, dược phẩm</a:t>
            </a:r>
          </a:p>
        </p:txBody>
      </p:sp>
      <p:sp>
        <p:nvSpPr>
          <p:cNvPr id="39" name="Rounded Rectangle 38"/>
          <p:cNvSpPr/>
          <p:nvPr/>
        </p:nvSpPr>
        <p:spPr>
          <a:xfrm>
            <a:off x="1380424" y="5636266"/>
            <a:ext cx="3911600" cy="15031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sz="3200">
                <a:latin typeface="Arial" pitchFamily="34" charset="0"/>
                <a:cs typeface="Arial" pitchFamily="34" charset="0"/>
              </a:rPr>
              <a:t>Sản xuất đường mía</a:t>
            </a:r>
          </a:p>
        </p:txBody>
      </p:sp>
      <p:sp>
        <p:nvSpPr>
          <p:cNvPr id="42" name="Rounded Rectangle 41"/>
          <p:cNvSpPr/>
          <p:nvPr/>
        </p:nvSpPr>
        <p:spPr>
          <a:xfrm>
            <a:off x="1355024" y="7324813"/>
            <a:ext cx="3937000" cy="13182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sz="3200">
                <a:latin typeface="Arial" pitchFamily="34" charset="0"/>
                <a:cs typeface="Arial" pitchFamily="34" charset="0"/>
              </a:rPr>
              <a:t>Công nghệ da giày</a:t>
            </a:r>
          </a:p>
        </p:txBody>
      </p:sp>
      <p:sp>
        <p:nvSpPr>
          <p:cNvPr id="43" name="Rounded Rectangle 42"/>
          <p:cNvSpPr/>
          <p:nvPr/>
        </p:nvSpPr>
        <p:spPr>
          <a:xfrm>
            <a:off x="1314517" y="8863217"/>
            <a:ext cx="3962400" cy="12237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sz="3200">
                <a:latin typeface="Arial" pitchFamily="34" charset="0"/>
                <a:cs typeface="Arial" pitchFamily="34" charset="0"/>
              </a:rPr>
              <a:t>Thiết kế thời trang</a:t>
            </a:r>
          </a:p>
        </p:txBody>
      </p:sp>
      <p:sp>
        <p:nvSpPr>
          <p:cNvPr id="7" name="Rectangle 6"/>
          <p:cNvSpPr/>
          <p:nvPr/>
        </p:nvSpPr>
        <p:spPr>
          <a:xfrm>
            <a:off x="7201551" y="4047514"/>
            <a:ext cx="189849" cy="5744186"/>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2988340" y="4199914"/>
            <a:ext cx="189849" cy="5744186"/>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991675" y="8915996"/>
            <a:ext cx="3811416" cy="11709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3200">
                <a:latin typeface="Arial" pitchFamily="34" charset="0"/>
                <a:cs typeface="Arial" pitchFamily="34" charset="0"/>
              </a:rPr>
              <a:t>Tiếp thị</a:t>
            </a:r>
          </a:p>
        </p:txBody>
      </p:sp>
      <p:sp>
        <p:nvSpPr>
          <p:cNvPr id="46" name="Rounded Rectangle 45"/>
          <p:cNvSpPr/>
          <p:nvPr/>
        </p:nvSpPr>
        <p:spPr>
          <a:xfrm>
            <a:off x="6998351" y="4047514"/>
            <a:ext cx="3804740" cy="11626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3200">
                <a:latin typeface="Arial" pitchFamily="34" charset="0"/>
                <a:cs typeface="Arial" pitchFamily="34" charset="0"/>
              </a:rPr>
              <a:t>Dịch vụ vận tải</a:t>
            </a:r>
          </a:p>
        </p:txBody>
      </p:sp>
      <p:sp>
        <p:nvSpPr>
          <p:cNvPr id="47" name="Rounded Rectangle 46"/>
          <p:cNvSpPr/>
          <p:nvPr/>
        </p:nvSpPr>
        <p:spPr>
          <a:xfrm>
            <a:off x="6991675" y="7161151"/>
            <a:ext cx="3811415" cy="150311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3200">
                <a:latin typeface="Arial" pitchFamily="34" charset="0"/>
                <a:cs typeface="Arial" pitchFamily="34" charset="0"/>
              </a:rPr>
              <a:t>Tài chính ngân hàng</a:t>
            </a:r>
          </a:p>
        </p:txBody>
      </p:sp>
      <p:sp>
        <p:nvSpPr>
          <p:cNvPr id="48" name="Rounded Rectangle 47"/>
          <p:cNvSpPr/>
          <p:nvPr/>
        </p:nvSpPr>
        <p:spPr>
          <a:xfrm>
            <a:off x="6998351" y="5550628"/>
            <a:ext cx="3804740" cy="12598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3200">
                <a:latin typeface="Arial" pitchFamily="34" charset="0"/>
                <a:cs typeface="Arial" pitchFamily="34" charset="0"/>
              </a:rPr>
              <a:t>Chăm sóc sắc đẹp</a:t>
            </a:r>
          </a:p>
        </p:txBody>
      </p:sp>
      <p:sp>
        <p:nvSpPr>
          <p:cNvPr id="49" name="Rounded Rectangle 48"/>
          <p:cNvSpPr/>
          <p:nvPr/>
        </p:nvSpPr>
        <p:spPr>
          <a:xfrm>
            <a:off x="12725400" y="8861949"/>
            <a:ext cx="3844508" cy="11709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en-US" sz="3200">
                <a:latin typeface="Arial" pitchFamily="34" charset="0"/>
                <a:cs typeface="Arial" pitchFamily="34" charset="0"/>
              </a:rPr>
              <a:t>Kế toán</a:t>
            </a:r>
          </a:p>
        </p:txBody>
      </p:sp>
      <p:sp>
        <p:nvSpPr>
          <p:cNvPr id="50" name="Rounded Rectangle 49"/>
          <p:cNvSpPr/>
          <p:nvPr/>
        </p:nvSpPr>
        <p:spPr>
          <a:xfrm>
            <a:off x="12725400" y="4014061"/>
            <a:ext cx="3844508" cy="11318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en-US" sz="3200">
                <a:latin typeface="Arial" pitchFamily="34" charset="0"/>
                <a:cs typeface="Arial" pitchFamily="34" charset="0"/>
              </a:rPr>
              <a:t>Lễ tân</a:t>
            </a:r>
          </a:p>
        </p:txBody>
      </p:sp>
      <p:sp>
        <p:nvSpPr>
          <p:cNvPr id="51" name="Rounded Rectangle 50"/>
          <p:cNvSpPr/>
          <p:nvPr/>
        </p:nvSpPr>
        <p:spPr>
          <a:xfrm>
            <a:off x="12725400" y="5534551"/>
            <a:ext cx="3844508" cy="15031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en-US" sz="3200">
                <a:latin typeface="Arial" pitchFamily="34" charset="0"/>
                <a:cs typeface="Arial" pitchFamily="34" charset="0"/>
              </a:rPr>
              <a:t>Hướng dẫn du lịch</a:t>
            </a:r>
          </a:p>
        </p:txBody>
      </p:sp>
      <p:sp>
        <p:nvSpPr>
          <p:cNvPr id="52" name="Rounded Rectangle 51"/>
          <p:cNvSpPr/>
          <p:nvPr/>
        </p:nvSpPr>
        <p:spPr>
          <a:xfrm>
            <a:off x="12725400" y="7348669"/>
            <a:ext cx="3844508" cy="12968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en-US" sz="3200">
                <a:latin typeface="Arial" pitchFamily="34" charset="0"/>
                <a:cs typeface="Arial" pitchFamily="34" charset="0"/>
              </a:rPr>
              <a:t>Công tác xã hội</a:t>
            </a:r>
          </a:p>
        </p:txBody>
      </p:sp>
    </p:spTree>
    <p:extLst>
      <p:ext uri="{BB962C8B-B14F-4D97-AF65-F5344CB8AC3E}">
        <p14:creationId xmlns:p14="http://schemas.microsoft.com/office/powerpoint/2010/main" val="37470090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down)">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down)">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arn(inVertical)">
                                      <p:cBhvr>
                                        <p:cTn id="46" dur="500"/>
                                        <p:tgtEl>
                                          <p:spTgt spid="40"/>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arn(inVertic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00"/>
                                        <p:tgtEl>
                                          <p:spTgt spid="4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down)">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down)">
                                      <p:cBhvr>
                                        <p:cTn id="69" dur="500"/>
                                        <p:tgtEl>
                                          <p:spTgt spid="4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barn(inVertical)">
                                      <p:cBhvr>
                                        <p:cTn id="74" dur="500"/>
                                        <p:tgtEl>
                                          <p:spTgt spid="41"/>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barn(inVertical)">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down)">
                                      <p:cBhvr>
                                        <p:cTn id="87" dur="500"/>
                                        <p:tgtEl>
                                          <p:spTgt spid="5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down)">
                                      <p:cBhvr>
                                        <p:cTn id="92" dur="500"/>
                                        <p:tgtEl>
                                          <p:spTgt spid="5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wipe(down)">
                                      <p:cBhvr>
                                        <p:cTn id="9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40" grpId="0" animBg="1"/>
      <p:bldP spid="41" grpId="0" animBg="1"/>
      <p:bldP spid="3" grpId="0" animBg="1"/>
      <p:bldP spid="31" grpId="0" animBg="1"/>
      <p:bldP spid="39" grpId="0" animBg="1"/>
      <p:bldP spid="42" grpId="0" animBg="1"/>
      <p:bldP spid="43" grpId="0" animBg="1"/>
      <p:bldP spid="7"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876" t="14808" r="6876" b="2261"/>
          <a:stretch>
            <a:fillRect/>
          </a:stretch>
        </p:blipFill>
        <p:spPr>
          <a:xfrm>
            <a:off x="0" y="0"/>
            <a:ext cx="18288000" cy="10287000"/>
          </a:xfrm>
          <a:prstGeom prst="rect">
            <a:avLst/>
          </a:prstGeom>
        </p:spPr>
      </p:pic>
      <p:sp>
        <p:nvSpPr>
          <p:cNvPr id="13" name="Rectangle 12"/>
          <p:cNvSpPr/>
          <p:nvPr/>
        </p:nvSpPr>
        <p:spPr>
          <a:xfrm>
            <a:off x="390107" y="2527391"/>
            <a:ext cx="8059883" cy="73809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839200" y="2859651"/>
            <a:ext cx="8839200" cy="70487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312377" y="219060"/>
            <a:ext cx="15331426" cy="1025266"/>
            <a:chOff x="62629" y="14468"/>
            <a:chExt cx="14699345" cy="1025266"/>
          </a:xfrm>
        </p:grpSpPr>
        <p:sp>
          <p:nvSpPr>
            <p:cNvPr id="15" name="Rectangle 14"/>
            <p:cNvSpPr/>
            <p:nvPr/>
          </p:nvSpPr>
          <p:spPr>
            <a:xfrm>
              <a:off x="62629" y="116764"/>
              <a:ext cx="14699345" cy="820674"/>
            </a:xfrm>
            <a:prstGeom prst="rect">
              <a:avLst/>
            </a:prstGeom>
          </p:spPr>
          <p:txBody>
            <a:bodyPr wrap="square">
              <a:spAutoFit/>
            </a:bodyPr>
            <a:lstStyle/>
            <a:p>
              <a:pPr algn="ctr">
                <a:lnSpc>
                  <a:spcPct val="150000"/>
                </a:lnSpc>
              </a:pPr>
              <a:r>
                <a:rPr lang="vi-VN" sz="3600" b="1">
                  <a:solidFill>
                    <a:schemeClr val="bg1"/>
                  </a:solidFill>
                  <a:latin typeface="Arial" pitchFamily="34" charset="0"/>
                  <a:cs typeface="Arial" pitchFamily="34" charset="0"/>
                </a:rPr>
                <a:t>Chọn các nghề ở địa phương và xếp vào ba nhóm</a:t>
              </a:r>
              <a:endParaRPr lang="en-US" sz="3600">
                <a:solidFill>
                  <a:schemeClr val="bg1"/>
                </a:solidFill>
                <a:latin typeface="Arial" pitchFamily="34" charset="0"/>
                <a:cs typeface="Arial" pitchFamily="34" charset="0"/>
              </a:endParaRPr>
            </a:p>
          </p:txBody>
        </p:sp>
        <p:pic>
          <p:nvPicPr>
            <p:cNvPr id="16"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629" y="14468"/>
              <a:ext cx="1921650" cy="1025266"/>
            </a:xfrm>
            <a:prstGeom prst="rect">
              <a:avLst/>
            </a:prstGeom>
          </p:spPr>
        </p:pic>
        <p:sp>
          <p:nvSpPr>
            <p:cNvPr id="17" name="TextBox 16"/>
            <p:cNvSpPr txBox="1"/>
            <p:nvPr/>
          </p:nvSpPr>
          <p:spPr>
            <a:xfrm>
              <a:off x="432587" y="219060"/>
              <a:ext cx="1037725" cy="646331"/>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NV2</a:t>
              </a:r>
            </a:p>
          </p:txBody>
        </p:sp>
      </p:grpSp>
      <p:sp>
        <p:nvSpPr>
          <p:cNvPr id="19" name="Rectangle 18"/>
          <p:cNvSpPr/>
          <p:nvPr/>
        </p:nvSpPr>
        <p:spPr>
          <a:xfrm>
            <a:off x="540069" y="3151750"/>
            <a:ext cx="7759957" cy="2482667"/>
          </a:xfrm>
          <a:prstGeom prst="rect">
            <a:avLst/>
          </a:prstGeom>
        </p:spPr>
        <p:txBody>
          <a:bodyPr wrap="square">
            <a:spAutoFit/>
          </a:bodyPr>
          <a:lstStyle/>
          <a:p>
            <a:pPr algn="just">
              <a:lnSpc>
                <a:spcPct val="150000"/>
              </a:lnSpc>
            </a:pPr>
            <a:r>
              <a:rPr lang="en-US" sz="3600" b="1" u="sng">
                <a:latin typeface="Arial" pitchFamily="34" charset="0"/>
                <a:cs typeface="Arial" pitchFamily="34" charset="0"/>
              </a:rPr>
              <a:t>Yêu cầu</a:t>
            </a:r>
            <a:r>
              <a:rPr lang="en-US" sz="3600">
                <a:latin typeface="Arial" pitchFamily="34" charset="0"/>
                <a:cs typeface="Arial" pitchFamily="34" charset="0"/>
              </a:rPr>
              <a:t>: C</a:t>
            </a:r>
            <a:r>
              <a:rPr lang="vi-VN" sz="3600">
                <a:latin typeface="Arial" pitchFamily="34" charset="0"/>
                <a:cs typeface="Arial" pitchFamily="34" charset="0"/>
              </a:rPr>
              <a:t>ác nhóm kẻ bảng tương tự như GV ở nhiệm vụ 1, điền tên các nghề ở địa phương vào mỗi cột.</a:t>
            </a:r>
            <a:endParaRPr lang="en-US" sz="3600">
              <a:latin typeface="Arial" pitchFamily="34" charset="0"/>
              <a:cs typeface="Arial" pitchFamily="34" charset="0"/>
            </a:endParaRPr>
          </a:p>
        </p:txBody>
      </p:sp>
      <p:sp>
        <p:nvSpPr>
          <p:cNvPr id="21" name="Pentagon 20"/>
          <p:cNvSpPr/>
          <p:nvPr/>
        </p:nvSpPr>
        <p:spPr>
          <a:xfrm>
            <a:off x="8793051" y="2443188"/>
            <a:ext cx="3886200" cy="83292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Bảng gợi ý:</a:t>
            </a:r>
          </a:p>
        </p:txBody>
      </p:sp>
      <p:grpSp>
        <p:nvGrpSpPr>
          <p:cNvPr id="4" name="Group 3"/>
          <p:cNvGrpSpPr/>
          <p:nvPr/>
        </p:nvGrpSpPr>
        <p:grpSpPr>
          <a:xfrm>
            <a:off x="1915679" y="1988626"/>
            <a:ext cx="5394611" cy="1219199"/>
            <a:chOff x="3410984" y="2933701"/>
            <a:chExt cx="4541569" cy="1219199"/>
          </a:xfrm>
        </p:grpSpPr>
        <p:pic>
          <p:nvPicPr>
            <p:cNvPr id="23"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10984" y="2933701"/>
              <a:ext cx="4469214" cy="1219199"/>
            </a:xfrm>
            <a:prstGeom prst="rect">
              <a:avLst/>
            </a:prstGeom>
          </p:spPr>
        </p:pic>
        <p:sp>
          <p:nvSpPr>
            <p:cNvPr id="25" name="TextBox 24"/>
            <p:cNvSpPr txBox="1"/>
            <p:nvPr/>
          </p:nvSpPr>
          <p:spPr>
            <a:xfrm>
              <a:off x="3697862" y="3096840"/>
              <a:ext cx="4254691" cy="707886"/>
            </a:xfrm>
            <a:prstGeom prst="rect">
              <a:avLst/>
            </a:prstGeom>
            <a:noFill/>
          </p:spPr>
          <p:txBody>
            <a:bodyPr wrap="none" rtlCol="0">
              <a:spAutoFit/>
            </a:bodyPr>
            <a:lstStyle/>
            <a:p>
              <a:r>
                <a:rPr lang="en-US" sz="4000" b="1">
                  <a:latin typeface="Arial" pitchFamily="34" charset="0"/>
                  <a:cs typeface="Arial" pitchFamily="34" charset="0"/>
                </a:rPr>
                <a:t>Hoạt động nhóm</a:t>
              </a:r>
            </a:p>
          </p:txBody>
        </p:sp>
      </p:grpSp>
      <p:pic>
        <p:nvPicPr>
          <p:cNvPr id="20"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0599" y="5775193"/>
            <a:ext cx="6987491" cy="399927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29561276"/>
              </p:ext>
            </p:extLst>
          </p:nvPr>
        </p:nvGraphicFramePr>
        <p:xfrm>
          <a:off x="9144000" y="3635156"/>
          <a:ext cx="8153400" cy="4352548"/>
        </p:xfrm>
        <a:graphic>
          <a:graphicData uri="http://schemas.openxmlformats.org/drawingml/2006/table">
            <a:tbl>
              <a:tblPr bandRow="1">
                <a:tableStyleId>{5C22544A-7EE6-4342-B048-85BDC9FD1C3A}</a:tableStyleId>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2133600">
                <a:tc>
                  <a:txBody>
                    <a:bodyPr/>
                    <a:lstStyle/>
                    <a:p>
                      <a:pPr algn="ctr">
                        <a:lnSpc>
                          <a:spcPct val="150000"/>
                        </a:lnSpc>
                        <a:spcBef>
                          <a:spcPts val="600"/>
                        </a:spcBef>
                        <a:spcAft>
                          <a:spcPts val="1000"/>
                        </a:spcAft>
                      </a:pPr>
                      <a:r>
                        <a:rPr lang="en-US" sz="3600" b="1">
                          <a:solidFill>
                            <a:schemeClr val="bg1"/>
                          </a:solidFill>
                          <a:effectLst/>
                          <a:latin typeface="Arial" pitchFamily="34" charset="0"/>
                          <a:cs typeface="Arial" pitchFamily="34" charset="0"/>
                        </a:rPr>
                        <a:t>Hoạt động sản xuất</a:t>
                      </a:r>
                      <a:endParaRPr lang="en-US" sz="2800" b="1">
                        <a:solidFill>
                          <a:schemeClr val="bg1"/>
                        </a:solidFill>
                        <a:effectLst/>
                        <a:latin typeface="Arial" pitchFamily="34" charset="0"/>
                        <a:ea typeface="Calibri"/>
                        <a:cs typeface="Arial" pitchFamily="34" charset="0"/>
                      </a:endParaRPr>
                    </a:p>
                  </a:txBody>
                  <a:tcPr marL="68580" marR="68580" marT="0" marB="0">
                    <a:solidFill>
                      <a:schemeClr val="tx2">
                        <a:lumMod val="60000"/>
                        <a:lumOff val="40000"/>
                      </a:schemeClr>
                    </a:solidFill>
                  </a:tcPr>
                </a:tc>
                <a:tc>
                  <a:txBody>
                    <a:bodyPr/>
                    <a:lstStyle/>
                    <a:p>
                      <a:pPr algn="ctr">
                        <a:lnSpc>
                          <a:spcPct val="150000"/>
                        </a:lnSpc>
                        <a:spcBef>
                          <a:spcPts val="600"/>
                        </a:spcBef>
                        <a:spcAft>
                          <a:spcPts val="1000"/>
                        </a:spcAft>
                      </a:pPr>
                      <a:r>
                        <a:rPr lang="en-US" sz="3600" b="1">
                          <a:solidFill>
                            <a:schemeClr val="bg1"/>
                          </a:solidFill>
                          <a:effectLst/>
                          <a:latin typeface="Arial" pitchFamily="34" charset="0"/>
                          <a:cs typeface="Arial" pitchFamily="34" charset="0"/>
                        </a:rPr>
                        <a:t>Hoạt động kinh doanh</a:t>
                      </a:r>
                      <a:endParaRPr lang="en-US" sz="2800" b="1">
                        <a:solidFill>
                          <a:schemeClr val="bg1"/>
                        </a:solidFill>
                        <a:effectLst/>
                        <a:latin typeface="Arial" pitchFamily="34" charset="0"/>
                        <a:ea typeface="Calibri"/>
                        <a:cs typeface="Arial" pitchFamily="34" charset="0"/>
                      </a:endParaRPr>
                    </a:p>
                  </a:txBody>
                  <a:tcPr marL="68580" marR="68580" marT="0" marB="0">
                    <a:solidFill>
                      <a:schemeClr val="tx2">
                        <a:lumMod val="60000"/>
                        <a:lumOff val="40000"/>
                      </a:schemeClr>
                    </a:solidFill>
                  </a:tcPr>
                </a:tc>
                <a:tc>
                  <a:txBody>
                    <a:bodyPr/>
                    <a:lstStyle/>
                    <a:p>
                      <a:pPr algn="ctr">
                        <a:lnSpc>
                          <a:spcPct val="150000"/>
                        </a:lnSpc>
                        <a:spcBef>
                          <a:spcPts val="600"/>
                        </a:spcBef>
                        <a:spcAft>
                          <a:spcPts val="1000"/>
                        </a:spcAft>
                      </a:pPr>
                      <a:r>
                        <a:rPr lang="en-US" sz="3600" b="1">
                          <a:solidFill>
                            <a:schemeClr val="bg1"/>
                          </a:solidFill>
                          <a:effectLst/>
                          <a:latin typeface="Arial" pitchFamily="34" charset="0"/>
                          <a:cs typeface="Arial" pitchFamily="34" charset="0"/>
                        </a:rPr>
                        <a:t>Hoạt động dịch vụ</a:t>
                      </a:r>
                      <a:endParaRPr lang="en-US" sz="2800" b="1">
                        <a:solidFill>
                          <a:schemeClr val="bg1"/>
                        </a:solidFill>
                        <a:effectLst/>
                        <a:latin typeface="Arial" pitchFamily="34" charset="0"/>
                        <a:ea typeface="Calibri"/>
                        <a:cs typeface="Arial" pitchFamily="34" charset="0"/>
                      </a:endParaRPr>
                    </a:p>
                  </a:txBody>
                  <a:tcPr marL="68580" marR="68580" marT="0" marB="0">
                    <a:solidFill>
                      <a:schemeClr val="tx2">
                        <a:lumMod val="60000"/>
                        <a:lumOff val="40000"/>
                      </a:schemeClr>
                    </a:solidFill>
                  </a:tcPr>
                </a:tc>
                <a:extLst>
                  <a:ext uri="{0D108BD9-81ED-4DB2-BD59-A6C34878D82A}">
                    <a16:rowId xmlns:a16="http://schemas.microsoft.com/office/drawing/2014/main" val="10000"/>
                  </a:ext>
                </a:extLst>
              </a:tr>
              <a:tr h="2218948">
                <a:tc>
                  <a:txBody>
                    <a:bodyPr/>
                    <a:lstStyle/>
                    <a:p>
                      <a:pPr algn="ctr">
                        <a:lnSpc>
                          <a:spcPct val="150000"/>
                        </a:lnSpc>
                        <a:spcBef>
                          <a:spcPts val="600"/>
                        </a:spcBef>
                        <a:spcAft>
                          <a:spcPts val="1000"/>
                        </a:spcAft>
                      </a:pPr>
                      <a:r>
                        <a:rPr lang="en-US" sz="3600">
                          <a:effectLst/>
                          <a:latin typeface="Arial" pitchFamily="34" charset="0"/>
                          <a:cs typeface="Arial" pitchFamily="34" charset="0"/>
                        </a:rPr>
                        <a:t>…</a:t>
                      </a:r>
                      <a:endParaRPr lang="en-US" sz="2800">
                        <a:effectLst/>
                        <a:latin typeface="Arial" pitchFamily="34" charset="0"/>
                        <a:ea typeface="Calibri"/>
                        <a:cs typeface="Arial" pitchFamily="34" charset="0"/>
                      </a:endParaRPr>
                    </a:p>
                  </a:txBody>
                  <a:tcPr marL="68580" marR="68580" marT="0" marB="0">
                    <a:solidFill>
                      <a:schemeClr val="accent5">
                        <a:lumMod val="60000"/>
                        <a:lumOff val="40000"/>
                      </a:schemeClr>
                    </a:solidFill>
                  </a:tcPr>
                </a:tc>
                <a:tc>
                  <a:txBody>
                    <a:bodyPr/>
                    <a:lstStyle/>
                    <a:p>
                      <a:pPr algn="ctr">
                        <a:lnSpc>
                          <a:spcPct val="150000"/>
                        </a:lnSpc>
                        <a:spcBef>
                          <a:spcPts val="600"/>
                        </a:spcBef>
                        <a:spcAft>
                          <a:spcPts val="1000"/>
                        </a:spcAft>
                      </a:pPr>
                      <a:r>
                        <a:rPr lang="en-US" sz="3600">
                          <a:effectLst/>
                          <a:latin typeface="Arial" pitchFamily="34" charset="0"/>
                          <a:cs typeface="Arial" pitchFamily="34" charset="0"/>
                        </a:rPr>
                        <a:t>….</a:t>
                      </a:r>
                      <a:endParaRPr lang="en-US" sz="2800">
                        <a:effectLst/>
                        <a:latin typeface="Arial" pitchFamily="34" charset="0"/>
                        <a:ea typeface="Calibri"/>
                        <a:cs typeface="Arial" pitchFamily="34" charset="0"/>
                      </a:endParaRPr>
                    </a:p>
                  </a:txBody>
                  <a:tcPr marL="68580" marR="68580" marT="0" marB="0">
                    <a:solidFill>
                      <a:schemeClr val="accent5">
                        <a:lumMod val="60000"/>
                        <a:lumOff val="40000"/>
                      </a:schemeClr>
                    </a:solidFill>
                  </a:tcPr>
                </a:tc>
                <a:tc>
                  <a:txBody>
                    <a:bodyPr/>
                    <a:lstStyle/>
                    <a:p>
                      <a:pPr algn="ctr">
                        <a:lnSpc>
                          <a:spcPct val="150000"/>
                        </a:lnSpc>
                        <a:spcBef>
                          <a:spcPts val="600"/>
                        </a:spcBef>
                        <a:spcAft>
                          <a:spcPts val="1000"/>
                        </a:spcAft>
                      </a:pPr>
                      <a:r>
                        <a:rPr lang="en-US" sz="3600">
                          <a:effectLst/>
                          <a:latin typeface="Arial" pitchFamily="34" charset="0"/>
                          <a:cs typeface="Arial" pitchFamily="34" charset="0"/>
                        </a:rPr>
                        <a:t>…</a:t>
                      </a:r>
                      <a:endParaRPr lang="en-US" sz="2800">
                        <a:effectLst/>
                        <a:latin typeface="Arial" pitchFamily="34" charset="0"/>
                        <a:ea typeface="Calibri"/>
                        <a:cs typeface="Arial" pitchFamily="34"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10001"/>
                  </a:ext>
                </a:extLst>
              </a:tr>
            </a:tbl>
          </a:graphicData>
        </a:graphic>
      </p:graphicFrame>
      <p:pic>
        <p:nvPicPr>
          <p:cNvPr id="27"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249400" y="7034538"/>
            <a:ext cx="3175000" cy="2727228"/>
          </a:xfrm>
          <a:prstGeom prst="rect">
            <a:avLst/>
          </a:prstGeom>
        </p:spPr>
      </p:pic>
    </p:spTree>
    <p:extLst>
      <p:ext uri="{BB962C8B-B14F-4D97-AF65-F5344CB8AC3E}">
        <p14:creationId xmlns:p14="http://schemas.microsoft.com/office/powerpoint/2010/main" val="15437919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par>
                                <p:cTn id="36" presetID="22" presetClass="entr" presetSubtype="4"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0609D"/>
        </a:solidFill>
        <a:effectLst/>
      </p:bgPr>
    </p:bg>
    <p:spTree>
      <p:nvGrpSpPr>
        <p:cNvPr id="1" name=""/>
        <p:cNvGrpSpPr/>
        <p:nvPr/>
      </p:nvGrpSpPr>
      <p:grpSpPr>
        <a:xfrm>
          <a:off x="0" y="0"/>
          <a:ext cx="0" cy="0"/>
          <a:chOff x="0" y="0"/>
          <a:chExt cx="0" cy="0"/>
        </a:xfrm>
      </p:grpSpPr>
      <p:sp>
        <p:nvSpPr>
          <p:cNvPr id="2" name="AutoShape 2"/>
          <p:cNvSpPr/>
          <p:nvPr/>
        </p:nvSpPr>
        <p:spPr>
          <a:xfrm>
            <a:off x="609600" y="-147683"/>
            <a:ext cx="5678029" cy="10091783"/>
          </a:xfrm>
          <a:prstGeom prst="rect">
            <a:avLst/>
          </a:prstGeom>
          <a:solidFill>
            <a:srgbClr val="FFFFFF"/>
          </a:solidFill>
        </p:spPr>
        <p:txBody>
          <a:bodyPr/>
          <a:lstStyle/>
          <a:p>
            <a:endParaRPr lang="en-US"/>
          </a:p>
        </p:txBody>
      </p:sp>
      <p:grpSp>
        <p:nvGrpSpPr>
          <p:cNvPr id="4" name="Group 4"/>
          <p:cNvGrpSpPr/>
          <p:nvPr/>
        </p:nvGrpSpPr>
        <p:grpSpPr>
          <a:xfrm>
            <a:off x="6631223" y="1100827"/>
            <a:ext cx="347871" cy="34787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grpSp>
        <p:nvGrpSpPr>
          <p:cNvPr id="9" name="Group 9"/>
          <p:cNvGrpSpPr/>
          <p:nvPr/>
        </p:nvGrpSpPr>
        <p:grpSpPr>
          <a:xfrm>
            <a:off x="6579157" y="7344167"/>
            <a:ext cx="347871" cy="347871"/>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grpSp>
        <p:nvGrpSpPr>
          <p:cNvPr id="11" name="Group 11"/>
          <p:cNvGrpSpPr/>
          <p:nvPr/>
        </p:nvGrpSpPr>
        <p:grpSpPr>
          <a:xfrm>
            <a:off x="6579157" y="2896332"/>
            <a:ext cx="347871" cy="347871"/>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grpSp>
        <p:nvGrpSpPr>
          <p:cNvPr id="13" name="Group 13"/>
          <p:cNvGrpSpPr/>
          <p:nvPr/>
        </p:nvGrpSpPr>
        <p:grpSpPr>
          <a:xfrm>
            <a:off x="6579157" y="5039709"/>
            <a:ext cx="347871" cy="347871"/>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sp>
        <p:nvSpPr>
          <p:cNvPr id="24" name="Rectangle 23"/>
          <p:cNvSpPr/>
          <p:nvPr/>
        </p:nvSpPr>
        <p:spPr>
          <a:xfrm>
            <a:off x="762001" y="1326460"/>
            <a:ext cx="5372946" cy="5078313"/>
          </a:xfrm>
          <a:prstGeom prst="rect">
            <a:avLst/>
          </a:prstGeom>
        </p:spPr>
        <p:txBody>
          <a:bodyPr wrap="square">
            <a:spAutoFit/>
          </a:bodyPr>
          <a:lstStyle/>
          <a:p>
            <a:pPr algn="just">
              <a:lnSpc>
                <a:spcPct val="150000"/>
              </a:lnSpc>
            </a:pPr>
            <a:r>
              <a:rPr lang="vi-VN" sz="3600" b="1" i="1">
                <a:latin typeface="Arial" pitchFamily="34" charset="0"/>
                <a:cs typeface="Arial" pitchFamily="34" charset="0"/>
              </a:rPr>
              <a:t>Mô tả một lĩnh vực nghề nghiệp thể hiện mối quan hệ giữa hoạt động sản xuất, kinh doanh và dịch vụ ở địa phương</a:t>
            </a:r>
            <a:endParaRPr lang="en-US" sz="3600" i="1">
              <a:latin typeface="Arial" pitchFamily="34" charset="0"/>
              <a:cs typeface="Arial" pitchFamily="34" charset="0"/>
            </a:endParaRPr>
          </a:p>
        </p:txBody>
      </p:sp>
      <p:grpSp>
        <p:nvGrpSpPr>
          <p:cNvPr id="33" name="Group 32"/>
          <p:cNvGrpSpPr/>
          <p:nvPr/>
        </p:nvGrpSpPr>
        <p:grpSpPr>
          <a:xfrm>
            <a:off x="2057400" y="339581"/>
            <a:ext cx="2177223" cy="1053057"/>
            <a:chOff x="2245533" y="212559"/>
            <a:chExt cx="2177223" cy="1053057"/>
          </a:xfrm>
        </p:grpSpPr>
        <p:pic>
          <p:nvPicPr>
            <p:cNvPr id="26"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45533" y="212559"/>
              <a:ext cx="2177223" cy="1053057"/>
            </a:xfrm>
            <a:prstGeom prst="rect">
              <a:avLst/>
            </a:prstGeom>
          </p:spPr>
        </p:pic>
        <p:sp>
          <p:nvSpPr>
            <p:cNvPr id="27" name="TextBox 26"/>
            <p:cNvSpPr txBox="1"/>
            <p:nvPr/>
          </p:nvSpPr>
          <p:spPr>
            <a:xfrm>
              <a:off x="2743277" y="370783"/>
              <a:ext cx="1181734"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NV3</a:t>
              </a:r>
            </a:p>
          </p:txBody>
        </p:sp>
      </p:grpSp>
      <p:grpSp>
        <p:nvGrpSpPr>
          <p:cNvPr id="31" name="Group 30"/>
          <p:cNvGrpSpPr/>
          <p:nvPr/>
        </p:nvGrpSpPr>
        <p:grpSpPr>
          <a:xfrm>
            <a:off x="7107765" y="583236"/>
            <a:ext cx="11180235" cy="9260815"/>
            <a:chOff x="7391401" y="47813"/>
            <a:chExt cx="10913554" cy="3370326"/>
          </a:xfrm>
        </p:grpSpPr>
        <p:sp>
          <p:nvSpPr>
            <p:cNvPr id="28" name="Snip Single Corner Rectangle 27"/>
            <p:cNvSpPr/>
            <p:nvPr/>
          </p:nvSpPr>
          <p:spPr>
            <a:xfrm>
              <a:off x="7391401" y="47813"/>
              <a:ext cx="10913554" cy="3370326"/>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644123" y="127237"/>
              <a:ext cx="10415277" cy="914692"/>
            </a:xfrm>
            <a:prstGeom prst="rect">
              <a:avLst/>
            </a:prstGeom>
          </p:spPr>
          <p:txBody>
            <a:bodyPr wrap="square">
              <a:spAutoFit/>
            </a:bodyPr>
            <a:lstStyle/>
            <a:p>
              <a:pPr>
                <a:lnSpc>
                  <a:spcPct val="150000"/>
                </a:lnSpc>
              </a:pPr>
              <a:r>
                <a:rPr lang="en-US" sz="3600" b="1" u="sng">
                  <a:solidFill>
                    <a:schemeClr val="accent5">
                      <a:lumMod val="50000"/>
                    </a:schemeClr>
                  </a:solidFill>
                  <a:latin typeface="Arial" pitchFamily="34" charset="0"/>
                  <a:cs typeface="Arial" pitchFamily="34" charset="0"/>
                </a:rPr>
                <a:t>Ví dụ</a:t>
              </a:r>
              <a:r>
                <a:rPr lang="en-US" sz="3600">
                  <a:solidFill>
                    <a:schemeClr val="accent5">
                      <a:lumMod val="50000"/>
                    </a:schemeClr>
                  </a:solidFill>
                  <a:latin typeface="Arial" pitchFamily="34" charset="0"/>
                  <a:cs typeface="Arial" pitchFamily="34" charset="0"/>
                </a:rPr>
                <a:t>:</a:t>
              </a:r>
            </a:p>
          </p:txBody>
        </p:sp>
      </p:grpSp>
      <p:pic>
        <p:nvPicPr>
          <p:cNvPr id="20"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2001" y="6376390"/>
            <a:ext cx="5525628" cy="3582634"/>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7764" y="2058145"/>
            <a:ext cx="11180235" cy="778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par>
                                <p:cTn id="33" presetID="16" presetClass="entr" presetSubtype="21"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arn(inVertical)">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122"/>
                                        </p:tgtEl>
                                        <p:attrNameLst>
                                          <p:attrName>style.visibility</p:attrName>
                                        </p:attrNameLst>
                                      </p:cBhvr>
                                      <p:to>
                                        <p:strVal val="visible"/>
                                      </p:to>
                                    </p:set>
                                    <p:animEffect transition="in" filter="wipe(down)">
                                      <p:cBhvr>
                                        <p:cTn id="4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AutoShape 2"/>
          <p:cNvSpPr/>
          <p:nvPr/>
        </p:nvSpPr>
        <p:spPr>
          <a:xfrm>
            <a:off x="609600" y="-147683"/>
            <a:ext cx="5678029" cy="10091783"/>
          </a:xfrm>
          <a:prstGeom prst="rect">
            <a:avLst/>
          </a:prstGeom>
          <a:solidFill>
            <a:srgbClr val="FFFFFF"/>
          </a:solidFill>
        </p:spPr>
        <p:txBody>
          <a:bodyPr/>
          <a:lstStyle/>
          <a:p>
            <a:endParaRPr lang="en-US"/>
          </a:p>
        </p:txBody>
      </p:sp>
      <p:grpSp>
        <p:nvGrpSpPr>
          <p:cNvPr id="4" name="Group 4"/>
          <p:cNvGrpSpPr/>
          <p:nvPr/>
        </p:nvGrpSpPr>
        <p:grpSpPr>
          <a:xfrm>
            <a:off x="6631223" y="1100827"/>
            <a:ext cx="347871" cy="34787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grpSp>
        <p:nvGrpSpPr>
          <p:cNvPr id="9" name="Group 9"/>
          <p:cNvGrpSpPr/>
          <p:nvPr/>
        </p:nvGrpSpPr>
        <p:grpSpPr>
          <a:xfrm>
            <a:off x="6579157" y="7344167"/>
            <a:ext cx="347871" cy="347871"/>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grpSp>
        <p:nvGrpSpPr>
          <p:cNvPr id="11" name="Group 11"/>
          <p:cNvGrpSpPr/>
          <p:nvPr/>
        </p:nvGrpSpPr>
        <p:grpSpPr>
          <a:xfrm>
            <a:off x="6579157" y="2896332"/>
            <a:ext cx="347871" cy="347871"/>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grpSp>
        <p:nvGrpSpPr>
          <p:cNvPr id="13" name="Group 13"/>
          <p:cNvGrpSpPr/>
          <p:nvPr/>
        </p:nvGrpSpPr>
        <p:grpSpPr>
          <a:xfrm>
            <a:off x="6579157" y="5039709"/>
            <a:ext cx="347871" cy="347871"/>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sp>
        <p:nvSpPr>
          <p:cNvPr id="24" name="Rectangle 23"/>
          <p:cNvSpPr/>
          <p:nvPr/>
        </p:nvSpPr>
        <p:spPr>
          <a:xfrm>
            <a:off x="762001" y="1326460"/>
            <a:ext cx="5372946" cy="5078313"/>
          </a:xfrm>
          <a:prstGeom prst="rect">
            <a:avLst/>
          </a:prstGeom>
        </p:spPr>
        <p:txBody>
          <a:bodyPr wrap="square">
            <a:spAutoFit/>
          </a:bodyPr>
          <a:lstStyle/>
          <a:p>
            <a:pPr algn="just">
              <a:lnSpc>
                <a:spcPct val="150000"/>
              </a:lnSpc>
            </a:pPr>
            <a:r>
              <a:rPr lang="vi-VN" sz="3600" b="1" i="1">
                <a:latin typeface="Arial" pitchFamily="34" charset="0"/>
                <a:cs typeface="Arial" pitchFamily="34" charset="0"/>
              </a:rPr>
              <a:t>Mô tả một lĩnh vực nghề nghiệp thể hiện mối quan hệ giữa hoạt động sản xuất, kinh doanh và dịch vụ ở địa phương</a:t>
            </a:r>
            <a:endParaRPr lang="en-US" sz="3600" i="1">
              <a:latin typeface="Arial" pitchFamily="34" charset="0"/>
              <a:cs typeface="Arial" pitchFamily="34" charset="0"/>
            </a:endParaRPr>
          </a:p>
        </p:txBody>
      </p:sp>
      <p:grpSp>
        <p:nvGrpSpPr>
          <p:cNvPr id="33" name="Group 32"/>
          <p:cNvGrpSpPr/>
          <p:nvPr/>
        </p:nvGrpSpPr>
        <p:grpSpPr>
          <a:xfrm>
            <a:off x="2057400" y="339581"/>
            <a:ext cx="2177223" cy="1053057"/>
            <a:chOff x="2245533" y="212559"/>
            <a:chExt cx="2177223" cy="1053057"/>
          </a:xfrm>
        </p:grpSpPr>
        <p:pic>
          <p:nvPicPr>
            <p:cNvPr id="26"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45533" y="212559"/>
              <a:ext cx="2177223" cy="1053057"/>
            </a:xfrm>
            <a:prstGeom prst="rect">
              <a:avLst/>
            </a:prstGeom>
          </p:spPr>
        </p:pic>
        <p:sp>
          <p:nvSpPr>
            <p:cNvPr id="27" name="TextBox 26"/>
            <p:cNvSpPr txBox="1"/>
            <p:nvPr/>
          </p:nvSpPr>
          <p:spPr>
            <a:xfrm>
              <a:off x="2743277" y="370783"/>
              <a:ext cx="1181734"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NV3</a:t>
              </a:r>
            </a:p>
          </p:txBody>
        </p:sp>
      </p:grpSp>
      <p:grpSp>
        <p:nvGrpSpPr>
          <p:cNvPr id="31" name="Group 30"/>
          <p:cNvGrpSpPr/>
          <p:nvPr/>
        </p:nvGrpSpPr>
        <p:grpSpPr>
          <a:xfrm>
            <a:off x="7107765" y="583236"/>
            <a:ext cx="10928680" cy="9260815"/>
            <a:chOff x="7391401" y="47813"/>
            <a:chExt cx="10667999" cy="3370326"/>
          </a:xfrm>
        </p:grpSpPr>
        <p:sp>
          <p:nvSpPr>
            <p:cNvPr id="28" name="Snip Single Corner Rectangle 27"/>
            <p:cNvSpPr/>
            <p:nvPr/>
          </p:nvSpPr>
          <p:spPr>
            <a:xfrm>
              <a:off x="7391401" y="47813"/>
              <a:ext cx="10667998" cy="3370326"/>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644123" y="127237"/>
              <a:ext cx="10415277" cy="914692"/>
            </a:xfrm>
            <a:prstGeom prst="rect">
              <a:avLst/>
            </a:prstGeom>
          </p:spPr>
          <p:txBody>
            <a:bodyPr wrap="square">
              <a:spAutoFit/>
            </a:bodyPr>
            <a:lstStyle/>
            <a:p>
              <a:pPr>
                <a:lnSpc>
                  <a:spcPct val="150000"/>
                </a:lnSpc>
              </a:pPr>
              <a:r>
                <a:rPr lang="en-US" sz="3600" b="1" u="sng">
                  <a:solidFill>
                    <a:schemeClr val="accent5">
                      <a:lumMod val="50000"/>
                    </a:schemeClr>
                  </a:solidFill>
                  <a:latin typeface="Arial" pitchFamily="34" charset="0"/>
                  <a:cs typeface="Arial" pitchFamily="34" charset="0"/>
                </a:rPr>
                <a:t>Ví dụ</a:t>
              </a:r>
              <a:r>
                <a:rPr lang="en-US" sz="3600">
                  <a:solidFill>
                    <a:schemeClr val="accent5">
                      <a:lumMod val="50000"/>
                    </a:schemeClr>
                  </a:solidFill>
                  <a:latin typeface="Arial" pitchFamily="34" charset="0"/>
                  <a:cs typeface="Arial" pitchFamily="34" charset="0"/>
                </a:rPr>
                <a:t>:</a:t>
              </a:r>
            </a:p>
          </p:txBody>
        </p:sp>
      </p:grpSp>
      <p:pic>
        <p:nvPicPr>
          <p:cNvPr id="20"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2001" y="6376390"/>
            <a:ext cx="5525628" cy="3582634"/>
          </a:xfrm>
          <a:prstGeom prst="rect">
            <a:avLst/>
          </a:prstGeom>
        </p:spPr>
      </p:pic>
      <p:sp>
        <p:nvSpPr>
          <p:cNvPr id="3" name="Rectangle 2"/>
          <p:cNvSpPr/>
          <p:nvPr/>
        </p:nvSpPr>
        <p:spPr>
          <a:xfrm>
            <a:off x="7366662" y="1777605"/>
            <a:ext cx="10311738" cy="2585323"/>
          </a:xfrm>
          <a:prstGeom prst="rect">
            <a:avLst/>
          </a:prstGeom>
        </p:spPr>
        <p:txBody>
          <a:bodyPr wrap="square">
            <a:spAutoFit/>
          </a:bodyPr>
          <a:lstStyle/>
          <a:p>
            <a:pPr marL="571500" indent="-571500" algn="just">
              <a:lnSpc>
                <a:spcPct val="150000"/>
              </a:lnSpc>
              <a:buFont typeface="Wingdings" pitchFamily="2" charset="2"/>
              <a:buChar char="v"/>
            </a:pPr>
            <a:r>
              <a:rPr lang="en-US" sz="3600" b="1">
                <a:latin typeface="Arial" pitchFamily="34" charset="0"/>
                <a:cs typeface="Arial" pitchFamily="34" charset="0"/>
              </a:rPr>
              <a:t>Hoạt động sản xuất</a:t>
            </a:r>
            <a:r>
              <a:rPr lang="en-US" sz="3600">
                <a:latin typeface="Arial" pitchFamily="34" charset="0"/>
                <a:cs typeface="Arial" pitchFamily="34" charset="0"/>
              </a:rPr>
              <a:t>: Từ nguyên liệu thô là đất sét =&gt; Tạo hình, nung để tạo ra sản phẩm là bình hoa.</a:t>
            </a:r>
          </a:p>
        </p:txBody>
      </p:sp>
      <p:sp>
        <p:nvSpPr>
          <p:cNvPr id="21" name="Rectangle 20"/>
          <p:cNvSpPr/>
          <p:nvPr/>
        </p:nvSpPr>
        <p:spPr>
          <a:xfrm>
            <a:off x="7341262" y="4213873"/>
            <a:ext cx="10311738" cy="1651671"/>
          </a:xfrm>
          <a:prstGeom prst="rect">
            <a:avLst/>
          </a:prstGeom>
        </p:spPr>
        <p:txBody>
          <a:bodyPr wrap="square">
            <a:spAutoFit/>
          </a:bodyPr>
          <a:lstStyle/>
          <a:p>
            <a:pPr marL="571500" indent="-571500" algn="just">
              <a:lnSpc>
                <a:spcPct val="150000"/>
              </a:lnSpc>
              <a:buFont typeface="Wingdings" pitchFamily="2" charset="2"/>
              <a:buChar char="v"/>
            </a:pPr>
            <a:r>
              <a:rPr lang="vi-VN" sz="3600" b="1">
                <a:latin typeface="Arial" pitchFamily="34" charset="0"/>
                <a:cs typeface="Arial" pitchFamily="34" charset="0"/>
              </a:rPr>
              <a:t>Hoạt động kinh doanh</a:t>
            </a:r>
            <a:r>
              <a:rPr lang="vi-VN" sz="3600">
                <a:latin typeface="Arial" pitchFamily="34" charset="0"/>
                <a:cs typeface="Arial" pitchFamily="34" charset="0"/>
              </a:rPr>
              <a:t>: Trưng bày, quảng bá để bán sản phẩm.</a:t>
            </a:r>
            <a:endParaRPr lang="en-US" sz="3600">
              <a:latin typeface="Arial" pitchFamily="34" charset="0"/>
              <a:cs typeface="Arial" pitchFamily="34" charset="0"/>
            </a:endParaRPr>
          </a:p>
        </p:txBody>
      </p:sp>
      <p:sp>
        <p:nvSpPr>
          <p:cNvPr id="22" name="Rectangle 21"/>
          <p:cNvSpPr/>
          <p:nvPr/>
        </p:nvSpPr>
        <p:spPr>
          <a:xfrm>
            <a:off x="7416235" y="5912398"/>
            <a:ext cx="10311738" cy="1651671"/>
          </a:xfrm>
          <a:prstGeom prst="rect">
            <a:avLst/>
          </a:prstGeom>
        </p:spPr>
        <p:txBody>
          <a:bodyPr wrap="square">
            <a:spAutoFit/>
          </a:bodyPr>
          <a:lstStyle/>
          <a:p>
            <a:pPr marL="571500" indent="-571500" algn="just">
              <a:lnSpc>
                <a:spcPct val="150000"/>
              </a:lnSpc>
              <a:buFont typeface="Wingdings" pitchFamily="2" charset="2"/>
              <a:buChar char="v"/>
            </a:pPr>
            <a:r>
              <a:rPr lang="vi-VN" sz="3600" b="1">
                <a:latin typeface="Arial" pitchFamily="34" charset="0"/>
                <a:cs typeface="Arial" pitchFamily="34" charset="0"/>
              </a:rPr>
              <a:t>Hoạt động dịch vụ</a:t>
            </a:r>
            <a:r>
              <a:rPr lang="vi-VN" sz="3600">
                <a:latin typeface="Arial" pitchFamily="34" charset="0"/>
                <a:cs typeface="Arial" pitchFamily="34" charset="0"/>
              </a:rPr>
              <a:t>: Sản phẩm được dùng trưng bày, làm đẹp…</a:t>
            </a:r>
            <a:endParaRPr lang="en-US" sz="3600">
              <a:latin typeface="Arial" pitchFamily="34" charset="0"/>
              <a:cs typeface="Arial" pitchFamily="34" charset="0"/>
            </a:endParaRPr>
          </a:p>
        </p:txBody>
      </p:sp>
      <p:sp>
        <p:nvSpPr>
          <p:cNvPr id="6" name="Rounded Rectangle 5"/>
          <p:cNvSpPr/>
          <p:nvPr/>
        </p:nvSpPr>
        <p:spPr>
          <a:xfrm>
            <a:off x="7416235" y="7886700"/>
            <a:ext cx="10311738" cy="1752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Rectangle 6"/>
          <p:cNvSpPr/>
          <p:nvPr/>
        </p:nvSpPr>
        <p:spPr>
          <a:xfrm>
            <a:off x="7772400" y="7937164"/>
            <a:ext cx="9525000" cy="1754326"/>
          </a:xfrm>
          <a:prstGeom prst="rect">
            <a:avLst/>
          </a:prstGeom>
        </p:spPr>
        <p:txBody>
          <a:bodyPr wrap="square">
            <a:spAutoFit/>
          </a:bodyPr>
          <a:lstStyle/>
          <a:p>
            <a:pPr algn="ctr">
              <a:lnSpc>
                <a:spcPct val="150000"/>
              </a:lnSpc>
            </a:pPr>
            <a:r>
              <a:rPr lang="en-US" sz="3600">
                <a:solidFill>
                  <a:srgbClr val="FFFF00"/>
                </a:solidFill>
                <a:latin typeface="Arial" pitchFamily="34" charset="0"/>
                <a:cs typeface="Arial" pitchFamily="34" charset="0"/>
              </a:rPr>
              <a:t>Ba hoạt động sản xuất, kinh doanh và dịch vụ có </a:t>
            </a:r>
            <a:r>
              <a:rPr lang="en-US" sz="3600" b="1">
                <a:solidFill>
                  <a:srgbClr val="FFFF00"/>
                </a:solidFill>
                <a:latin typeface="Arial" pitchFamily="34" charset="0"/>
                <a:cs typeface="Arial" pitchFamily="34" charset="0"/>
              </a:rPr>
              <a:t>mối quan hệ chặt chẽ </a:t>
            </a:r>
            <a:r>
              <a:rPr lang="en-US" sz="3600">
                <a:solidFill>
                  <a:srgbClr val="FFFF00"/>
                </a:solidFill>
                <a:latin typeface="Arial" pitchFamily="34" charset="0"/>
                <a:cs typeface="Arial" pitchFamily="34" charset="0"/>
              </a:rPr>
              <a:t>với nhau.</a:t>
            </a:r>
          </a:p>
        </p:txBody>
      </p:sp>
    </p:spTree>
    <p:extLst>
      <p:ext uri="{BB962C8B-B14F-4D97-AF65-F5344CB8AC3E}">
        <p14:creationId xmlns:p14="http://schemas.microsoft.com/office/powerpoint/2010/main" val="10042389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P spid="6"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995</Words>
  <Application>Microsoft Office PowerPoint</Application>
  <PresentationFormat>Tùy chỉnh</PresentationFormat>
  <Paragraphs>127</Paragraphs>
  <Slides>14</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14</vt:i4>
      </vt:variant>
    </vt:vector>
  </HeadingPairs>
  <TitlesOfParts>
    <vt:vector size="18" baseType="lpstr">
      <vt:lpstr>Arial</vt:lpstr>
      <vt:lpstr>Calibri</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Tuyến Võ</cp:lastModifiedBy>
  <cp:revision>39</cp:revision>
  <dcterms:created xsi:type="dcterms:W3CDTF">2006-08-16T00:00:00Z</dcterms:created>
  <dcterms:modified xsi:type="dcterms:W3CDTF">2024-10-21T14:29:02Z</dcterms:modified>
  <dc:identifier>DAFSKPaN6E0</dc:identifier>
</cp:coreProperties>
</file>